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99" r:id="rId2"/>
    <p:sldId id="258" r:id="rId3"/>
    <p:sldId id="259" r:id="rId4"/>
    <p:sldId id="301" r:id="rId5"/>
    <p:sldId id="302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14" y="11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89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01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08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7043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062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64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36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809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02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562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77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987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37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6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77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3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2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1679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lyticsvidhya.com/blog/2024/07/building-agentic-rag-systems-with-langgraph/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5182A-A4ED-DEED-C59E-66C48B09B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>
            <a:extLst>
              <a:ext uri="{FF2B5EF4-FFF2-40B4-BE49-F238E27FC236}">
                <a16:creationId xmlns:a16="http://schemas.microsoft.com/office/drawing/2014/main" id="{23F5CCCB-70AD-1F77-191F-E4AB6D0E65A7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E529BFD-DCAF-7401-EA1A-E8FB4D5F8E46}"/>
              </a:ext>
            </a:extLst>
          </p:cNvPr>
          <p:cNvSpPr txBox="1"/>
          <p:nvPr/>
        </p:nvSpPr>
        <p:spPr>
          <a:xfrm>
            <a:off x="585317" y="2627007"/>
            <a:ext cx="3712680" cy="816043"/>
          </a:xfrm>
          <a:prstGeom prst="rect">
            <a:avLst/>
          </a:prstGeom>
        </p:spPr>
        <p:txBody>
          <a:bodyPr wrap="square" lIns="0" tIns="19970" rIns="0" bIns="0" rtlCol="0">
            <a:noAutofit/>
          </a:bodyPr>
          <a:lstStyle/>
          <a:p>
            <a:pPr marL="12700">
              <a:lnSpc>
                <a:spcPts val="3145"/>
              </a:lnSpc>
            </a:pPr>
            <a:r>
              <a:rPr sz="3000" spc="-18" dirty="0">
                <a:solidFill>
                  <a:srgbClr val="FFFFFF"/>
                </a:solidFill>
                <a:latin typeface="Cambria"/>
                <a:cs typeface="Cambria"/>
              </a:rPr>
              <a:t>Improving Real-World</a:t>
            </a:r>
            <a:endParaRPr sz="3000" dirty="0">
              <a:latin typeface="Cambria"/>
              <a:cs typeface="Cambria"/>
            </a:endParaRPr>
          </a:p>
          <a:p>
            <a:pPr marL="12700" marR="57195">
              <a:lnSpc>
                <a:spcPct val="100585"/>
              </a:lnSpc>
              <a:spcBef>
                <a:spcPts val="1251"/>
              </a:spcBef>
            </a:pPr>
            <a:r>
              <a:rPr sz="1550" spc="41" dirty="0">
                <a:solidFill>
                  <a:srgbClr val="DEDEDE"/>
                </a:solidFill>
                <a:latin typeface="Tahoma"/>
                <a:cs typeface="Tahoma"/>
              </a:rPr>
              <a:t>Key Challenges &amp; Practical Solutions</a:t>
            </a:r>
            <a:endParaRPr sz="1550" dirty="0">
              <a:latin typeface="Tahoma"/>
              <a:cs typeface="Tahoma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8D30621-98EB-107F-E237-EEA9ADCEBBC9}"/>
              </a:ext>
            </a:extLst>
          </p:cNvPr>
          <p:cNvSpPr txBox="1"/>
          <p:nvPr/>
        </p:nvSpPr>
        <p:spPr>
          <a:xfrm>
            <a:off x="4306547" y="2627007"/>
            <a:ext cx="826028" cy="406704"/>
          </a:xfrm>
          <a:prstGeom prst="rect">
            <a:avLst/>
          </a:prstGeom>
        </p:spPr>
        <p:txBody>
          <a:bodyPr wrap="square" lIns="0" tIns="19970" rIns="0" bIns="0" rtlCol="0">
            <a:noAutofit/>
          </a:bodyPr>
          <a:lstStyle/>
          <a:p>
            <a:pPr marL="12700">
              <a:lnSpc>
                <a:spcPts val="3145"/>
              </a:lnSpc>
            </a:pPr>
            <a:r>
              <a:rPr sz="3000" spc="91" dirty="0">
                <a:solidFill>
                  <a:srgbClr val="FFFFFF"/>
                </a:solidFill>
                <a:latin typeface="Cambria"/>
                <a:cs typeface="Cambria"/>
              </a:rPr>
              <a:t>RAG</a:t>
            </a:r>
            <a:endParaRPr sz="3000" dirty="0">
              <a:latin typeface="Cambria"/>
              <a:cs typeface="Cambri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EF92646-67C6-BD46-F8C2-F890872F322D}"/>
              </a:ext>
            </a:extLst>
          </p:cNvPr>
          <p:cNvSpPr txBox="1"/>
          <p:nvPr/>
        </p:nvSpPr>
        <p:spPr>
          <a:xfrm>
            <a:off x="5144274" y="2627007"/>
            <a:ext cx="1543179" cy="406704"/>
          </a:xfrm>
          <a:prstGeom prst="rect">
            <a:avLst/>
          </a:prstGeom>
        </p:spPr>
        <p:txBody>
          <a:bodyPr wrap="square" lIns="0" tIns="19970" rIns="0" bIns="0" rtlCol="0">
            <a:noAutofit/>
          </a:bodyPr>
          <a:lstStyle/>
          <a:p>
            <a:pPr marL="12700">
              <a:lnSpc>
                <a:spcPts val="3145"/>
              </a:lnSpc>
            </a:pPr>
            <a:r>
              <a:rPr sz="3000" spc="121" dirty="0">
                <a:solidFill>
                  <a:srgbClr val="FFFFFF"/>
                </a:solidFill>
                <a:latin typeface="Cambria"/>
                <a:cs typeface="Cambria"/>
              </a:rPr>
              <a:t>Systems</a:t>
            </a:r>
            <a:endParaRPr sz="3000" dirty="0">
              <a:latin typeface="Cambria"/>
              <a:cs typeface="Cambria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7CEBC8D-C1DE-318E-42BA-064DD6ACB384}"/>
              </a:ext>
            </a:extLst>
          </p:cNvPr>
          <p:cNvSpPr txBox="1"/>
          <p:nvPr/>
        </p:nvSpPr>
        <p:spPr>
          <a:xfrm>
            <a:off x="524967" y="5690900"/>
            <a:ext cx="5683958" cy="787239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24282" marR="29306">
              <a:lnSpc>
                <a:spcPct val="100585"/>
              </a:lnSpc>
              <a:spcBef>
                <a:spcPts val="513"/>
              </a:spcBef>
            </a:pPr>
            <a:endParaRPr sz="1250" b="1" dirty="0">
              <a:solidFill>
                <a:schemeClr val="bg1">
                  <a:lumMod val="9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089B2C-642B-BFC6-2A0B-F201AD398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12192000" cy="435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76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771388" y="2220468"/>
            <a:ext cx="5907023" cy="3072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71388" y="3675888"/>
            <a:ext cx="1450847" cy="891539"/>
          </a:xfrm>
          <a:custGeom>
            <a:avLst/>
            <a:gdLst/>
            <a:ahLst/>
            <a:cxnLst/>
            <a:rect l="l" t="t" r="r" b="b"/>
            <a:pathLst>
              <a:path w="1450847" h="891539">
                <a:moveTo>
                  <a:pt x="0" y="891539"/>
                </a:moveTo>
                <a:lnTo>
                  <a:pt x="1450847" y="891539"/>
                </a:lnTo>
                <a:lnTo>
                  <a:pt x="1450847" y="0"/>
                </a:lnTo>
                <a:lnTo>
                  <a:pt x="0" y="0"/>
                </a:lnTo>
                <a:lnTo>
                  <a:pt x="0" y="891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893552" y="3742944"/>
            <a:ext cx="784859" cy="1488947"/>
          </a:xfrm>
          <a:custGeom>
            <a:avLst/>
            <a:gdLst/>
            <a:ahLst/>
            <a:cxnLst/>
            <a:rect l="l" t="t" r="r" b="b"/>
            <a:pathLst>
              <a:path w="784859" h="1488948">
                <a:moveTo>
                  <a:pt x="0" y="1488947"/>
                </a:moveTo>
                <a:lnTo>
                  <a:pt x="784859" y="1488947"/>
                </a:lnTo>
                <a:lnTo>
                  <a:pt x="784859" y="0"/>
                </a:lnTo>
                <a:lnTo>
                  <a:pt x="0" y="0"/>
                </a:lnTo>
                <a:lnTo>
                  <a:pt x="0" y="14889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723120" y="2218944"/>
            <a:ext cx="821435" cy="207263"/>
          </a:xfrm>
          <a:custGeom>
            <a:avLst/>
            <a:gdLst/>
            <a:ahLst/>
            <a:cxnLst/>
            <a:rect l="l" t="t" r="r" b="b"/>
            <a:pathLst>
              <a:path w="821435" h="207263">
                <a:moveTo>
                  <a:pt x="0" y="207263"/>
                </a:moveTo>
                <a:lnTo>
                  <a:pt x="821435" y="207263"/>
                </a:lnTo>
                <a:lnTo>
                  <a:pt x="821435" y="0"/>
                </a:lnTo>
                <a:lnTo>
                  <a:pt x="0" y="0"/>
                </a:lnTo>
                <a:lnTo>
                  <a:pt x="0" y="2072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198608" y="3738372"/>
            <a:ext cx="822959" cy="601980"/>
          </a:xfrm>
          <a:custGeom>
            <a:avLst/>
            <a:gdLst/>
            <a:ahLst/>
            <a:cxnLst/>
            <a:rect l="l" t="t" r="r" b="b"/>
            <a:pathLst>
              <a:path w="822959" h="601979">
                <a:moveTo>
                  <a:pt x="0" y="601979"/>
                </a:moveTo>
                <a:lnTo>
                  <a:pt x="822959" y="601979"/>
                </a:lnTo>
                <a:lnTo>
                  <a:pt x="822959" y="0"/>
                </a:lnTo>
                <a:lnTo>
                  <a:pt x="0" y="0"/>
                </a:lnTo>
                <a:lnTo>
                  <a:pt x="0" y="601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71388" y="4675632"/>
            <a:ext cx="3276600" cy="603504"/>
          </a:xfrm>
          <a:custGeom>
            <a:avLst/>
            <a:gdLst/>
            <a:ahLst/>
            <a:cxnLst/>
            <a:rect l="l" t="t" r="r" b="b"/>
            <a:pathLst>
              <a:path w="3276600" h="603503">
                <a:moveTo>
                  <a:pt x="0" y="603504"/>
                </a:moveTo>
                <a:lnTo>
                  <a:pt x="3276600" y="603504"/>
                </a:lnTo>
                <a:lnTo>
                  <a:pt x="3276600" y="0"/>
                </a:lnTo>
                <a:lnTo>
                  <a:pt x="0" y="0"/>
                </a:lnTo>
                <a:lnTo>
                  <a:pt x="0" y="6035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1388" y="2819400"/>
            <a:ext cx="409956" cy="601979"/>
          </a:xfrm>
          <a:custGeom>
            <a:avLst/>
            <a:gdLst/>
            <a:ahLst/>
            <a:cxnLst/>
            <a:rect l="l" t="t" r="r" b="b"/>
            <a:pathLst>
              <a:path w="409956" h="601979">
                <a:moveTo>
                  <a:pt x="0" y="601979"/>
                </a:moveTo>
                <a:lnTo>
                  <a:pt x="409956" y="601979"/>
                </a:lnTo>
                <a:lnTo>
                  <a:pt x="409956" y="0"/>
                </a:lnTo>
                <a:lnTo>
                  <a:pt x="0" y="0"/>
                </a:lnTo>
                <a:lnTo>
                  <a:pt x="0" y="601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83596" y="2514600"/>
            <a:ext cx="544068" cy="1318260"/>
          </a:xfrm>
          <a:custGeom>
            <a:avLst/>
            <a:gdLst/>
            <a:ahLst/>
            <a:cxnLst/>
            <a:rect l="l" t="t" r="r" b="b"/>
            <a:pathLst>
              <a:path w="544068" h="1318260">
                <a:moveTo>
                  <a:pt x="0" y="1318260"/>
                </a:moveTo>
                <a:lnTo>
                  <a:pt x="544068" y="1318260"/>
                </a:lnTo>
                <a:lnTo>
                  <a:pt x="544068" y="0"/>
                </a:lnTo>
                <a:lnTo>
                  <a:pt x="0" y="0"/>
                </a:lnTo>
                <a:lnTo>
                  <a:pt x="0" y="13182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63397" y="412623"/>
            <a:ext cx="5042970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30" dirty="0">
                <a:solidFill>
                  <a:srgbClr val="FFFFFF"/>
                </a:solidFill>
                <a:latin typeface="Cambria"/>
                <a:cs typeface="Cambria"/>
              </a:rPr>
              <a:t>Problem: Missed  Top Ranked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8300" y="2253904"/>
            <a:ext cx="198953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2140" y="2253904"/>
            <a:ext cx="4787870" cy="923035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 marR="42538">
              <a:lnSpc>
                <a:spcPts val="2020"/>
              </a:lnSpc>
            </a:pPr>
            <a:r>
              <a:rPr sz="1850" spc="42" dirty="0">
                <a:solidFill>
                  <a:srgbClr val="FFFFFF"/>
                </a:solidFill>
                <a:latin typeface="Tahoma"/>
                <a:cs typeface="Tahoma"/>
              </a:rPr>
              <a:t>Missed Top Ranked means context</a:t>
            </a:r>
            <a:endParaRPr sz="185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254"/>
              </a:spcBef>
            </a:pPr>
            <a:r>
              <a:rPr sz="1850" spc="36" dirty="0">
                <a:solidFill>
                  <a:srgbClr val="FFFFFF"/>
                </a:solidFill>
                <a:latin typeface="Tahoma"/>
                <a:cs typeface="Tahoma"/>
              </a:rPr>
              <a:t>documents don’t appear in the top retrieval</a:t>
            </a:r>
            <a:endParaRPr sz="1850">
              <a:latin typeface="Tahoma"/>
              <a:cs typeface="Tahoma"/>
            </a:endParaRPr>
          </a:p>
          <a:p>
            <a:pPr marL="12700" marR="42538">
              <a:lnSpc>
                <a:spcPct val="100585"/>
              </a:lnSpc>
              <a:spcBef>
                <a:spcPts val="370"/>
              </a:spcBef>
            </a:pPr>
            <a:r>
              <a:rPr sz="1850" spc="38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300" y="3635029"/>
            <a:ext cx="198953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140" y="3635029"/>
            <a:ext cx="4646192" cy="592327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1" dirty="0">
                <a:solidFill>
                  <a:srgbClr val="FFFFFF"/>
                </a:solidFill>
                <a:latin typeface="Tahoma"/>
                <a:cs typeface="Tahoma"/>
              </a:rPr>
              <a:t>Leads to the model not able to answer the</a:t>
            </a:r>
            <a:endParaRPr sz="1850">
              <a:latin typeface="Tahoma"/>
              <a:cs typeface="Tahoma"/>
            </a:endParaRPr>
          </a:p>
          <a:p>
            <a:pPr marL="12700" marR="35661">
              <a:lnSpc>
                <a:spcPct val="100585"/>
              </a:lnSpc>
              <a:spcBef>
                <a:spcPts val="254"/>
              </a:spcBef>
            </a:pPr>
            <a:r>
              <a:rPr sz="1850" spc="48" dirty="0">
                <a:solidFill>
                  <a:srgbClr val="FFFFFF"/>
                </a:solidFill>
                <a:latin typeface="Tahoma"/>
                <a:cs typeface="Tahoma"/>
              </a:rPr>
              <a:t>question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300" y="4682525"/>
            <a:ext cx="198953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140" y="4682525"/>
            <a:ext cx="4503429" cy="923417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 marR="29838">
              <a:lnSpc>
                <a:spcPts val="2020"/>
              </a:lnSpc>
            </a:pPr>
            <a:r>
              <a:rPr sz="1850" spc="42" dirty="0">
                <a:solidFill>
                  <a:srgbClr val="FFFFFF"/>
                </a:solidFill>
                <a:latin typeface="Tahoma"/>
                <a:cs typeface="Tahoma"/>
              </a:rPr>
              <a:t>Documents to answer the question are</a:t>
            </a:r>
            <a:endParaRPr sz="1850">
              <a:latin typeface="Tahoma"/>
              <a:cs typeface="Tahoma"/>
            </a:endParaRPr>
          </a:p>
          <a:p>
            <a:pPr marL="12700">
              <a:lnSpc>
                <a:spcPts val="2600"/>
              </a:lnSpc>
              <a:spcBef>
                <a:spcPts val="159"/>
              </a:spcBef>
            </a:pP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10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fa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50" spc="7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7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ge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-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tr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ie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50" spc="18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83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5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2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poo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13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tr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ie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va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50" spc="12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2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83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47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-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50" spc="83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3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-21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50" spc="3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71388" y="4675632"/>
            <a:ext cx="3276600" cy="603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5771388" y="3675888"/>
            <a:ext cx="1450847" cy="891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5771388" y="2819400"/>
            <a:ext cx="409956" cy="601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0198608" y="2514600"/>
            <a:ext cx="284988" cy="1226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10483596" y="2514600"/>
            <a:ext cx="544068" cy="1226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10198608" y="3740658"/>
            <a:ext cx="694944" cy="5996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0483596" y="3740658"/>
            <a:ext cx="409955" cy="92201"/>
          </a:xfrm>
          <a:prstGeom prst="rect">
            <a:avLst/>
          </a:prstGeom>
        </p:spPr>
        <p:txBody>
          <a:bodyPr wrap="square" lIns="0" tIns="3301" rIns="0" bIns="0" rtlCol="0">
            <a:noAutofit/>
          </a:bodyPr>
          <a:lstStyle/>
          <a:p>
            <a:pPr marL="25400">
              <a:lnSpc>
                <a:spcPts val="700"/>
              </a:lnSpc>
            </a:pPr>
            <a:endParaRPr sz="700"/>
          </a:p>
        </p:txBody>
      </p:sp>
      <p:sp>
        <p:nvSpPr>
          <p:cNvPr id="4" name="object 4"/>
          <p:cNvSpPr txBox="1"/>
          <p:nvPr/>
        </p:nvSpPr>
        <p:spPr>
          <a:xfrm>
            <a:off x="10893552" y="3740658"/>
            <a:ext cx="134112" cy="92201"/>
          </a:xfrm>
          <a:prstGeom prst="rect">
            <a:avLst/>
          </a:prstGeom>
        </p:spPr>
        <p:txBody>
          <a:bodyPr wrap="square" lIns="0" tIns="3301" rIns="0" bIns="0" rtlCol="0">
            <a:noAutofit/>
          </a:bodyPr>
          <a:lstStyle/>
          <a:p>
            <a:pPr marL="25400">
              <a:lnSpc>
                <a:spcPts val="700"/>
              </a:lnSpc>
            </a:pPr>
            <a:endParaRPr sz="700"/>
          </a:p>
        </p:txBody>
      </p:sp>
      <p:sp>
        <p:nvSpPr>
          <p:cNvPr id="3" name="object 3"/>
          <p:cNvSpPr txBox="1"/>
          <p:nvPr/>
        </p:nvSpPr>
        <p:spPr>
          <a:xfrm>
            <a:off x="11027664" y="3740658"/>
            <a:ext cx="650747" cy="5996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9723120" y="2218944"/>
            <a:ext cx="821435" cy="207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71388" y="2220468"/>
            <a:ext cx="5907023" cy="3072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71388" y="3761232"/>
            <a:ext cx="1235964" cy="1536191"/>
          </a:xfrm>
          <a:custGeom>
            <a:avLst/>
            <a:gdLst/>
            <a:ahLst/>
            <a:cxnLst/>
            <a:rect l="l" t="t" r="r" b="b"/>
            <a:pathLst>
              <a:path w="1235964" h="1536191">
                <a:moveTo>
                  <a:pt x="0" y="1536191"/>
                </a:moveTo>
                <a:lnTo>
                  <a:pt x="1235964" y="1536191"/>
                </a:lnTo>
                <a:lnTo>
                  <a:pt x="1235964" y="0"/>
                </a:lnTo>
                <a:lnTo>
                  <a:pt x="0" y="0"/>
                </a:lnTo>
                <a:lnTo>
                  <a:pt x="0" y="1536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09232" y="4308348"/>
            <a:ext cx="2679192" cy="979932"/>
          </a:xfrm>
          <a:custGeom>
            <a:avLst/>
            <a:gdLst/>
            <a:ahLst/>
            <a:cxnLst/>
            <a:rect l="l" t="t" r="r" b="b"/>
            <a:pathLst>
              <a:path w="2679192" h="979931">
                <a:moveTo>
                  <a:pt x="0" y="979932"/>
                </a:moveTo>
                <a:lnTo>
                  <a:pt x="2679192" y="979932"/>
                </a:lnTo>
                <a:lnTo>
                  <a:pt x="2679192" y="0"/>
                </a:lnTo>
                <a:lnTo>
                  <a:pt x="0" y="0"/>
                </a:lnTo>
                <a:lnTo>
                  <a:pt x="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71388" y="2218943"/>
            <a:ext cx="460248" cy="993648"/>
          </a:xfrm>
          <a:custGeom>
            <a:avLst/>
            <a:gdLst/>
            <a:ahLst/>
            <a:cxnLst/>
            <a:rect l="l" t="t" r="r" b="b"/>
            <a:pathLst>
              <a:path w="460248" h="993648">
                <a:moveTo>
                  <a:pt x="0" y="993648"/>
                </a:moveTo>
                <a:lnTo>
                  <a:pt x="460248" y="993648"/>
                </a:lnTo>
                <a:lnTo>
                  <a:pt x="460248" y="0"/>
                </a:lnTo>
                <a:lnTo>
                  <a:pt x="0" y="0"/>
                </a:lnTo>
                <a:lnTo>
                  <a:pt x="0" y="9936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71388" y="3645407"/>
            <a:ext cx="460248" cy="222504"/>
          </a:xfrm>
          <a:custGeom>
            <a:avLst/>
            <a:gdLst/>
            <a:ahLst/>
            <a:cxnLst/>
            <a:rect l="l" t="t" r="r" b="b"/>
            <a:pathLst>
              <a:path w="460248" h="222503">
                <a:moveTo>
                  <a:pt x="0" y="222504"/>
                </a:moveTo>
                <a:lnTo>
                  <a:pt x="460248" y="222504"/>
                </a:lnTo>
                <a:lnTo>
                  <a:pt x="460248" y="0"/>
                </a:lnTo>
                <a:lnTo>
                  <a:pt x="0" y="0"/>
                </a:lnTo>
                <a:lnTo>
                  <a:pt x="0" y="2225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360152" y="2218944"/>
            <a:ext cx="1318259" cy="1505711"/>
          </a:xfrm>
          <a:custGeom>
            <a:avLst/>
            <a:gdLst/>
            <a:ahLst/>
            <a:cxnLst/>
            <a:rect l="l" t="t" r="r" b="b"/>
            <a:pathLst>
              <a:path w="1318259" h="1505711">
                <a:moveTo>
                  <a:pt x="0" y="1505711"/>
                </a:moveTo>
                <a:lnTo>
                  <a:pt x="1318259" y="1505711"/>
                </a:lnTo>
                <a:lnTo>
                  <a:pt x="1318259" y="0"/>
                </a:lnTo>
                <a:lnTo>
                  <a:pt x="0" y="0"/>
                </a:lnTo>
                <a:lnTo>
                  <a:pt x="0" y="15057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21796" y="4837176"/>
            <a:ext cx="350520" cy="394716"/>
          </a:xfrm>
          <a:custGeom>
            <a:avLst/>
            <a:gdLst/>
            <a:ahLst/>
            <a:cxnLst/>
            <a:rect l="l" t="t" r="r" b="b"/>
            <a:pathLst>
              <a:path w="350520" h="394716">
                <a:moveTo>
                  <a:pt x="0" y="394716"/>
                </a:moveTo>
                <a:lnTo>
                  <a:pt x="350520" y="394716"/>
                </a:lnTo>
                <a:lnTo>
                  <a:pt x="350520" y="0"/>
                </a:lnTo>
                <a:lnTo>
                  <a:pt x="0" y="0"/>
                </a:lnTo>
                <a:lnTo>
                  <a:pt x="0" y="394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3397" y="412623"/>
            <a:ext cx="4120861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39" dirty="0">
                <a:solidFill>
                  <a:srgbClr val="FFFFFF"/>
                </a:solidFill>
                <a:latin typeface="Cambria"/>
                <a:cs typeface="Cambria"/>
              </a:rPr>
              <a:t>Problem: Not in Context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8300" y="2368204"/>
            <a:ext cx="198953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140" y="2368204"/>
            <a:ext cx="4857767" cy="1253798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 marR="42538">
              <a:lnSpc>
                <a:spcPts val="2020"/>
              </a:lnSpc>
            </a:pPr>
            <a:r>
              <a:rPr sz="1850" spc="47" dirty="0">
                <a:solidFill>
                  <a:srgbClr val="FFFFFF"/>
                </a:solidFill>
                <a:latin typeface="Tahoma"/>
                <a:cs typeface="Tahoma"/>
              </a:rPr>
              <a:t>Not in Context means documents with the</a:t>
            </a:r>
            <a:endParaRPr sz="1850">
              <a:latin typeface="Tahoma"/>
              <a:cs typeface="Tahoma"/>
            </a:endParaRPr>
          </a:p>
          <a:p>
            <a:pPr marL="12700" marR="42538">
              <a:lnSpc>
                <a:spcPct val="100585"/>
              </a:lnSpc>
              <a:spcBef>
                <a:spcPts val="254"/>
              </a:spcBef>
            </a:pP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answer are present during initial retrieval</a:t>
            </a:r>
            <a:endParaRPr sz="185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370"/>
              </a:spcBef>
            </a:pPr>
            <a:r>
              <a:rPr sz="1850" spc="37" dirty="0">
                <a:solidFill>
                  <a:srgbClr val="FFFFFF"/>
                </a:solidFill>
                <a:latin typeface="Tahoma"/>
                <a:cs typeface="Tahoma"/>
              </a:rPr>
              <a:t>but did not make it into the final context for</a:t>
            </a:r>
            <a:endParaRPr sz="1850">
              <a:latin typeface="Tahoma"/>
              <a:cs typeface="Tahoma"/>
            </a:endParaRPr>
          </a:p>
          <a:p>
            <a:pPr marL="12700" marR="42538">
              <a:lnSpc>
                <a:spcPct val="100585"/>
              </a:lnSpc>
              <a:spcBef>
                <a:spcPts val="370"/>
              </a:spcBef>
            </a:pPr>
            <a:r>
              <a:rPr sz="1850" spc="26" dirty="0">
                <a:solidFill>
                  <a:srgbClr val="FFFFFF"/>
                </a:solidFill>
                <a:latin typeface="Tahoma"/>
                <a:cs typeface="Tahoma"/>
              </a:rPr>
              <a:t>generating an answer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300" y="4229138"/>
            <a:ext cx="199175" cy="263448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>
              <a:lnSpc>
                <a:spcPts val="2025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2140" y="4229138"/>
            <a:ext cx="4579749" cy="923540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>
              <a:lnSpc>
                <a:spcPts val="2025"/>
              </a:lnSpc>
            </a:pPr>
            <a:r>
              <a:rPr sz="1850" spc="35" dirty="0">
                <a:solidFill>
                  <a:srgbClr val="FFFFFF"/>
                </a:solidFill>
                <a:latin typeface="Tahoma"/>
                <a:cs typeface="Tahoma"/>
              </a:rPr>
              <a:t>Bad retrieval, reranking and consolidation</a:t>
            </a:r>
            <a:endParaRPr sz="1850">
              <a:latin typeface="Tahoma"/>
              <a:cs typeface="Tahoma"/>
            </a:endParaRPr>
          </a:p>
          <a:p>
            <a:pPr marL="12700" marR="17241">
              <a:lnSpc>
                <a:spcPts val="2600"/>
              </a:lnSpc>
              <a:spcBef>
                <a:spcPts val="158"/>
              </a:spcBef>
            </a:pP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tr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egie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 l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50" spc="-2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7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mi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50" spc="-4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10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4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47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54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50" spc="-21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50" spc="44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50" spc="4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doc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18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63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50" spc="7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4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83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3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43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850" spc="4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21796" y="4837176"/>
            <a:ext cx="350520" cy="394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5771388" y="3645408"/>
            <a:ext cx="460248" cy="115824"/>
          </a:xfrm>
          <a:prstGeom prst="rect">
            <a:avLst/>
          </a:prstGeom>
        </p:spPr>
        <p:txBody>
          <a:bodyPr wrap="square" lIns="0" tIns="1524" rIns="0" bIns="0" rtlCol="0">
            <a:noAutofit/>
          </a:bodyPr>
          <a:lstStyle/>
          <a:p>
            <a:pPr marL="25400">
              <a:lnSpc>
                <a:spcPts val="900"/>
              </a:lnSpc>
            </a:pPr>
            <a:endParaRPr sz="900"/>
          </a:p>
        </p:txBody>
      </p:sp>
      <p:sp>
        <p:nvSpPr>
          <p:cNvPr id="9" name="object 9"/>
          <p:cNvSpPr txBox="1"/>
          <p:nvPr/>
        </p:nvSpPr>
        <p:spPr>
          <a:xfrm>
            <a:off x="5771388" y="3761232"/>
            <a:ext cx="460248" cy="106679"/>
          </a:xfrm>
          <a:prstGeom prst="rect">
            <a:avLst/>
          </a:prstGeom>
        </p:spPr>
        <p:txBody>
          <a:bodyPr wrap="square" lIns="0" tIns="5079" rIns="0" bIns="0" rtlCol="0">
            <a:noAutofit/>
          </a:bodyPr>
          <a:lstStyle/>
          <a:p>
            <a:pPr marL="25400">
              <a:lnSpc>
                <a:spcPts val="800"/>
              </a:lnSpc>
            </a:pPr>
            <a:endParaRPr sz="800"/>
          </a:p>
        </p:txBody>
      </p:sp>
      <p:sp>
        <p:nvSpPr>
          <p:cNvPr id="8" name="object 8"/>
          <p:cNvSpPr txBox="1"/>
          <p:nvPr/>
        </p:nvSpPr>
        <p:spPr>
          <a:xfrm>
            <a:off x="6231636" y="3761232"/>
            <a:ext cx="775715" cy="106679"/>
          </a:xfrm>
          <a:prstGeom prst="rect">
            <a:avLst/>
          </a:prstGeom>
        </p:spPr>
        <p:txBody>
          <a:bodyPr wrap="square" lIns="0" tIns="5079" rIns="0" bIns="0" rtlCol="0">
            <a:noAutofit/>
          </a:bodyPr>
          <a:lstStyle/>
          <a:p>
            <a:pPr marL="25400">
              <a:lnSpc>
                <a:spcPts val="800"/>
              </a:lnSpc>
            </a:pPr>
            <a:endParaRPr sz="800"/>
          </a:p>
        </p:txBody>
      </p:sp>
      <p:sp>
        <p:nvSpPr>
          <p:cNvPr id="7" name="object 7"/>
          <p:cNvSpPr txBox="1"/>
          <p:nvPr/>
        </p:nvSpPr>
        <p:spPr>
          <a:xfrm>
            <a:off x="5771388" y="3867912"/>
            <a:ext cx="1037843" cy="14203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5771388" y="4308348"/>
            <a:ext cx="1037843" cy="979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809232" y="4308348"/>
            <a:ext cx="198120" cy="979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7007352" y="4308348"/>
            <a:ext cx="2481072" cy="979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0360152" y="2218944"/>
            <a:ext cx="1318259" cy="15057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771388" y="2218943"/>
            <a:ext cx="460248" cy="9936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71388" y="2220468"/>
            <a:ext cx="5907023" cy="3072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71388" y="3875532"/>
            <a:ext cx="922019" cy="1417319"/>
          </a:xfrm>
          <a:custGeom>
            <a:avLst/>
            <a:gdLst/>
            <a:ahLst/>
            <a:cxnLst/>
            <a:rect l="l" t="t" r="r" b="b"/>
            <a:pathLst>
              <a:path w="922019" h="1417319">
                <a:moveTo>
                  <a:pt x="0" y="1417319"/>
                </a:moveTo>
                <a:lnTo>
                  <a:pt x="922019" y="1417319"/>
                </a:lnTo>
                <a:lnTo>
                  <a:pt x="922019" y="0"/>
                </a:lnTo>
                <a:lnTo>
                  <a:pt x="0" y="0"/>
                </a:lnTo>
                <a:lnTo>
                  <a:pt x="0" y="1417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61532" y="4550664"/>
            <a:ext cx="5443727" cy="742188"/>
          </a:xfrm>
          <a:custGeom>
            <a:avLst/>
            <a:gdLst/>
            <a:ahLst/>
            <a:cxnLst/>
            <a:rect l="l" t="t" r="r" b="b"/>
            <a:pathLst>
              <a:path w="5443727" h="742188">
                <a:moveTo>
                  <a:pt x="0" y="742188"/>
                </a:moveTo>
                <a:lnTo>
                  <a:pt x="5443727" y="742188"/>
                </a:lnTo>
                <a:lnTo>
                  <a:pt x="5443727" y="0"/>
                </a:lnTo>
                <a:lnTo>
                  <a:pt x="0" y="0"/>
                </a:lnTo>
                <a:lnTo>
                  <a:pt x="0" y="7421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68340" y="2409444"/>
            <a:ext cx="784860" cy="733043"/>
          </a:xfrm>
          <a:custGeom>
            <a:avLst/>
            <a:gdLst/>
            <a:ahLst/>
            <a:cxnLst/>
            <a:rect l="l" t="t" r="r" b="b"/>
            <a:pathLst>
              <a:path w="784860" h="733043">
                <a:moveTo>
                  <a:pt x="0" y="733043"/>
                </a:moveTo>
                <a:lnTo>
                  <a:pt x="784860" y="733043"/>
                </a:lnTo>
                <a:lnTo>
                  <a:pt x="784860" y="0"/>
                </a:lnTo>
                <a:lnTo>
                  <a:pt x="0" y="0"/>
                </a:lnTo>
                <a:lnTo>
                  <a:pt x="0" y="7330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30112" y="3645408"/>
            <a:ext cx="1524" cy="222503"/>
          </a:xfrm>
          <a:custGeom>
            <a:avLst/>
            <a:gdLst/>
            <a:ahLst/>
            <a:cxnLst/>
            <a:rect l="l" t="t" r="r" b="b"/>
            <a:pathLst>
              <a:path w="1524" h="222503">
                <a:moveTo>
                  <a:pt x="0" y="222503"/>
                </a:moveTo>
                <a:lnTo>
                  <a:pt x="1524" y="222503"/>
                </a:lnTo>
                <a:lnTo>
                  <a:pt x="1524" y="0"/>
                </a:lnTo>
                <a:lnTo>
                  <a:pt x="0" y="0"/>
                </a:lnTo>
                <a:lnTo>
                  <a:pt x="0" y="2225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46464" y="2218943"/>
            <a:ext cx="2634996" cy="365760"/>
          </a:xfrm>
          <a:custGeom>
            <a:avLst/>
            <a:gdLst/>
            <a:ahLst/>
            <a:cxnLst/>
            <a:rect l="l" t="t" r="r" b="b"/>
            <a:pathLst>
              <a:path w="2634996" h="365760">
                <a:moveTo>
                  <a:pt x="0" y="365760"/>
                </a:moveTo>
                <a:lnTo>
                  <a:pt x="2634996" y="365760"/>
                </a:lnTo>
                <a:lnTo>
                  <a:pt x="2634996" y="0"/>
                </a:lnTo>
                <a:lnTo>
                  <a:pt x="0" y="0"/>
                </a:lnTo>
                <a:lnTo>
                  <a:pt x="0" y="3657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321796" y="4837176"/>
            <a:ext cx="350520" cy="394716"/>
          </a:xfrm>
          <a:custGeom>
            <a:avLst/>
            <a:gdLst/>
            <a:ahLst/>
            <a:cxnLst/>
            <a:rect l="l" t="t" r="r" b="b"/>
            <a:pathLst>
              <a:path w="350520" h="394716">
                <a:moveTo>
                  <a:pt x="0" y="394716"/>
                </a:moveTo>
                <a:lnTo>
                  <a:pt x="350520" y="394716"/>
                </a:lnTo>
                <a:lnTo>
                  <a:pt x="350520" y="0"/>
                </a:lnTo>
                <a:lnTo>
                  <a:pt x="0" y="0"/>
                </a:lnTo>
                <a:lnTo>
                  <a:pt x="0" y="3947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71388" y="2656332"/>
            <a:ext cx="458724" cy="1536191"/>
          </a:xfrm>
          <a:custGeom>
            <a:avLst/>
            <a:gdLst/>
            <a:ahLst/>
            <a:cxnLst/>
            <a:rect l="l" t="t" r="r" b="b"/>
            <a:pathLst>
              <a:path w="458724" h="1536191">
                <a:moveTo>
                  <a:pt x="0" y="1536191"/>
                </a:moveTo>
                <a:lnTo>
                  <a:pt x="458724" y="1536191"/>
                </a:lnTo>
                <a:lnTo>
                  <a:pt x="458724" y="0"/>
                </a:lnTo>
                <a:lnTo>
                  <a:pt x="0" y="0"/>
                </a:lnTo>
                <a:lnTo>
                  <a:pt x="0" y="15361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045952" y="2590800"/>
            <a:ext cx="451103" cy="1938527"/>
          </a:xfrm>
          <a:custGeom>
            <a:avLst/>
            <a:gdLst/>
            <a:ahLst/>
            <a:cxnLst/>
            <a:rect l="l" t="t" r="r" b="b"/>
            <a:pathLst>
              <a:path w="451103" h="1938527">
                <a:moveTo>
                  <a:pt x="0" y="1938527"/>
                </a:moveTo>
                <a:lnTo>
                  <a:pt x="451103" y="1938527"/>
                </a:lnTo>
                <a:lnTo>
                  <a:pt x="451103" y="0"/>
                </a:lnTo>
                <a:lnTo>
                  <a:pt x="0" y="0"/>
                </a:lnTo>
                <a:lnTo>
                  <a:pt x="0" y="19385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63397" y="412623"/>
            <a:ext cx="4014179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35" dirty="0">
                <a:solidFill>
                  <a:srgbClr val="FFFFFF"/>
                </a:solidFill>
                <a:latin typeface="Cambria"/>
                <a:cs typeface="Cambria"/>
              </a:rPr>
              <a:t>Problem: Not Extracted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8300" y="2368204"/>
            <a:ext cx="198953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2140" y="2368204"/>
            <a:ext cx="4349012" cy="592327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45" dirty="0">
                <a:solidFill>
                  <a:srgbClr val="FFFFFF"/>
                </a:solidFill>
                <a:latin typeface="Tahoma"/>
                <a:cs typeface="Tahoma"/>
              </a:rPr>
              <a:t>Not extracted means the LLM struggles</a:t>
            </a:r>
            <a:endParaRPr sz="1850">
              <a:latin typeface="Tahoma"/>
              <a:cs typeface="Tahoma"/>
            </a:endParaRPr>
          </a:p>
          <a:p>
            <a:pPr marL="12700" marR="35661">
              <a:lnSpc>
                <a:spcPct val="100585"/>
              </a:lnSpc>
              <a:spcBef>
                <a:spcPts val="254"/>
              </a:spcBef>
            </a:pPr>
            <a:r>
              <a:rPr sz="1850" spc="41" dirty="0">
                <a:solidFill>
                  <a:srgbClr val="FFFFFF"/>
                </a:solidFill>
                <a:latin typeface="Tahoma"/>
                <a:cs typeface="Tahoma"/>
              </a:rPr>
              <a:t>extract the correct answer from the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73315" y="2368204"/>
            <a:ext cx="285491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66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2140" y="3028096"/>
            <a:ext cx="4640724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7" dirty="0">
                <a:solidFill>
                  <a:srgbClr val="FFFFFF"/>
                </a:solidFill>
                <a:latin typeface="Tahoma"/>
                <a:cs typeface="Tahoma"/>
              </a:rPr>
              <a:t>provided context even if it has the answer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8300" y="4229138"/>
            <a:ext cx="199175" cy="263448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>
              <a:lnSpc>
                <a:spcPts val="2025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2140" y="4229138"/>
            <a:ext cx="4404408" cy="923540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 marR="29838">
              <a:lnSpc>
                <a:spcPts val="2025"/>
              </a:lnSpc>
            </a:pPr>
            <a:r>
              <a:rPr sz="1850" spc="35" dirty="0">
                <a:solidFill>
                  <a:srgbClr val="FFFFFF"/>
                </a:solidFill>
                <a:latin typeface="Tahoma"/>
                <a:cs typeface="Tahoma"/>
              </a:rPr>
              <a:t>This occurs when there is too much</a:t>
            </a:r>
            <a:endParaRPr sz="1850">
              <a:latin typeface="Tahoma"/>
              <a:cs typeface="Tahoma"/>
            </a:endParaRPr>
          </a:p>
          <a:p>
            <a:pPr marL="12700">
              <a:lnSpc>
                <a:spcPts val="2600"/>
              </a:lnSpc>
              <a:spcBef>
                <a:spcPts val="158"/>
              </a:spcBef>
            </a:pPr>
            <a:r>
              <a:rPr sz="1850" spc="41" dirty="0">
                <a:solidFill>
                  <a:srgbClr val="FFFFFF"/>
                </a:solidFill>
                <a:latin typeface="Tahoma"/>
                <a:cs typeface="Tahoma"/>
              </a:rPr>
              <a:t>unnecessary information, noise or contradicting information in the context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70000000" y="2218944"/>
            <a:ext cx="0" cy="3657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9046464" y="2218944"/>
            <a:ext cx="2634996" cy="3657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5771388" y="2409444"/>
            <a:ext cx="781812" cy="2468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6553200" y="2409444"/>
            <a:ext cx="0" cy="7330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5771388" y="2656331"/>
            <a:ext cx="460248" cy="4861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6231636" y="2656331"/>
            <a:ext cx="321563" cy="4861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5771388" y="3142488"/>
            <a:ext cx="460248" cy="7330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6231636" y="3142488"/>
            <a:ext cx="321563" cy="7330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5771388" y="3875532"/>
            <a:ext cx="460248" cy="316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6231636" y="3875532"/>
            <a:ext cx="461771" cy="3169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6693408" y="3875532"/>
            <a:ext cx="4352544" cy="6751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5771388" y="4192524"/>
            <a:ext cx="390144" cy="11003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5771388" y="4550664"/>
            <a:ext cx="390144" cy="742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161532" y="4550664"/>
            <a:ext cx="531875" cy="742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693408" y="4550664"/>
            <a:ext cx="4911852" cy="742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11605260" y="4550664"/>
            <a:ext cx="67056" cy="286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270000000" y="4837176"/>
            <a:ext cx="0" cy="394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1321796" y="4837176"/>
            <a:ext cx="283463" cy="394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1605260" y="4837176"/>
            <a:ext cx="67056" cy="3947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85432" y="2313432"/>
            <a:ext cx="3651504" cy="28910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85432" y="4256532"/>
            <a:ext cx="397764" cy="498348"/>
          </a:xfrm>
          <a:custGeom>
            <a:avLst/>
            <a:gdLst/>
            <a:ahLst/>
            <a:cxnLst/>
            <a:rect l="l" t="t" r="r" b="b"/>
            <a:pathLst>
              <a:path w="397764" h="498348">
                <a:moveTo>
                  <a:pt x="0" y="498348"/>
                </a:moveTo>
                <a:lnTo>
                  <a:pt x="397764" y="498348"/>
                </a:lnTo>
                <a:lnTo>
                  <a:pt x="397764" y="0"/>
                </a:lnTo>
                <a:lnTo>
                  <a:pt x="0" y="0"/>
                </a:lnTo>
                <a:lnTo>
                  <a:pt x="0" y="4983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3397" y="412623"/>
            <a:ext cx="5064084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33" dirty="0">
                <a:solidFill>
                  <a:srgbClr val="FFFFFF"/>
                </a:solidFill>
                <a:latin typeface="Cambria"/>
                <a:cs typeface="Cambria"/>
              </a:rPr>
              <a:t>Problem: Incorrect Specificity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300" y="2368204"/>
            <a:ext cx="198953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2691" y="2368204"/>
            <a:ext cx="4683757" cy="1377569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22148" marR="29838">
              <a:lnSpc>
                <a:spcPts val="2020"/>
              </a:lnSpc>
            </a:pP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Output response is too vague and is not</a:t>
            </a:r>
            <a:endParaRPr sz="1850">
              <a:latin typeface="Tahoma"/>
              <a:cs typeface="Tahoma"/>
            </a:endParaRPr>
          </a:p>
          <a:p>
            <a:pPr marL="22148" marR="29838">
              <a:lnSpc>
                <a:spcPct val="100585"/>
              </a:lnSpc>
              <a:spcBef>
                <a:spcPts val="254"/>
              </a:spcBef>
            </a:pP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detailed or specific enough</a:t>
            </a:r>
            <a:endParaRPr sz="1850">
              <a:latin typeface="Tahoma"/>
              <a:cs typeface="Tahoma"/>
            </a:endParaRPr>
          </a:p>
          <a:p>
            <a:pPr marL="12700">
              <a:lnSpc>
                <a:spcPts val="2590"/>
              </a:lnSpc>
              <a:spcBef>
                <a:spcPts val="1263"/>
              </a:spcBef>
            </a:pP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Va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6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4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ge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850" spc="6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ie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8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mig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1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50" spc="-2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7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4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7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4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ge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tt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850" spc="4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4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ig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5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23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50" spc="53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47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3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22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49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50" spc="7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4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22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8851" y="3153064"/>
            <a:ext cx="198953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8300" y="4229138"/>
            <a:ext cx="199175" cy="263448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>
              <a:lnSpc>
                <a:spcPts val="2025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140" y="4229138"/>
            <a:ext cx="1848853" cy="592832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>
              <a:lnSpc>
                <a:spcPts val="2025"/>
              </a:lnSpc>
            </a:pPr>
            <a:r>
              <a:rPr sz="1850" spc="49" dirty="0">
                <a:solidFill>
                  <a:srgbClr val="FFFFFF"/>
                </a:solidFill>
                <a:latin typeface="Tahoma"/>
                <a:cs typeface="Tahoma"/>
              </a:rPr>
              <a:t>Wrong chunking</a:t>
            </a:r>
            <a:endParaRPr sz="1850">
              <a:latin typeface="Tahoma"/>
              <a:cs typeface="Tahoma"/>
            </a:endParaRPr>
          </a:p>
          <a:p>
            <a:pPr marL="12700" marR="35707">
              <a:lnSpc>
                <a:spcPct val="100585"/>
              </a:lnSpc>
              <a:spcBef>
                <a:spcPts val="258"/>
              </a:spcBef>
            </a:pPr>
            <a:r>
              <a:rPr sz="1850" spc="38" dirty="0">
                <a:solidFill>
                  <a:srgbClr val="FFFFFF"/>
                </a:solidFill>
                <a:latin typeface="Tahoma"/>
                <a:cs typeface="Tahoma"/>
              </a:rPr>
              <a:t>this problem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76776" y="4229138"/>
            <a:ext cx="286301" cy="263448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>
              <a:lnSpc>
                <a:spcPts val="2025"/>
              </a:lnSpc>
            </a:pPr>
            <a:r>
              <a:rPr sz="1850" spc="46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73385" y="4229138"/>
            <a:ext cx="454601" cy="263448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>
              <a:lnSpc>
                <a:spcPts val="2025"/>
              </a:lnSpc>
            </a:pPr>
            <a:r>
              <a:rPr sz="1850" spc="23" dirty="0">
                <a:solidFill>
                  <a:srgbClr val="FFFFFF"/>
                </a:solidFill>
                <a:latin typeface="Tahoma"/>
                <a:cs typeface="Tahoma"/>
              </a:rPr>
              <a:t>bad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37342" y="4229138"/>
            <a:ext cx="959741" cy="263448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>
              <a:lnSpc>
                <a:spcPts val="2025"/>
              </a:lnSpc>
            </a:pPr>
            <a:r>
              <a:rPr sz="1850" spc="45" dirty="0">
                <a:solidFill>
                  <a:srgbClr val="FFFFFF"/>
                </a:solidFill>
                <a:latin typeface="Tahoma"/>
                <a:cs typeface="Tahoma"/>
              </a:rPr>
              <a:t>retrieval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08819" y="4229138"/>
            <a:ext cx="434367" cy="263448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>
              <a:lnSpc>
                <a:spcPts val="2025"/>
              </a:lnSpc>
            </a:pPr>
            <a:r>
              <a:rPr sz="1850" spc="23" dirty="0">
                <a:solidFill>
                  <a:srgbClr val="FFFFFF"/>
                </a:solidFill>
                <a:latin typeface="Tahoma"/>
                <a:cs typeface="Tahoma"/>
              </a:rPr>
              <a:t>can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54446" y="4229138"/>
            <a:ext cx="507686" cy="263448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>
              <a:lnSpc>
                <a:spcPts val="2025"/>
              </a:lnSpc>
            </a:pPr>
            <a:r>
              <a:rPr sz="1850" spc="27" dirty="0">
                <a:solidFill>
                  <a:srgbClr val="FFFFFF"/>
                </a:solidFill>
                <a:latin typeface="Tahoma"/>
                <a:cs typeface="Tahoma"/>
              </a:rPr>
              <a:t>lead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71488" y="4229138"/>
            <a:ext cx="285825" cy="263448"/>
          </a:xfrm>
          <a:prstGeom prst="rect">
            <a:avLst/>
          </a:prstGeom>
        </p:spPr>
        <p:txBody>
          <a:bodyPr wrap="square" lIns="0" tIns="12858" rIns="0" bIns="0" rtlCol="0">
            <a:noAutofit/>
          </a:bodyPr>
          <a:lstStyle/>
          <a:p>
            <a:pPr marL="12700">
              <a:lnSpc>
                <a:spcPts val="2025"/>
              </a:lnSpc>
            </a:pPr>
            <a:r>
              <a:rPr sz="1850" spc="66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885432" y="4256532"/>
            <a:ext cx="397764" cy="498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3808476" y="0"/>
            <a:ext cx="8383524" cy="6857998"/>
          </a:xfrm>
          <a:custGeom>
            <a:avLst/>
            <a:gdLst/>
            <a:ahLst/>
            <a:cxnLst/>
            <a:rect l="l" t="t" r="r" b="b"/>
            <a:pathLst>
              <a:path w="8383524" h="6857998">
                <a:moveTo>
                  <a:pt x="0" y="6857998"/>
                </a:moveTo>
                <a:lnTo>
                  <a:pt x="8383524" y="6857998"/>
                </a:lnTo>
                <a:lnTo>
                  <a:pt x="8383524" y="0"/>
                </a:lnTo>
                <a:lnTo>
                  <a:pt x="0" y="0"/>
                </a:lnTo>
                <a:lnTo>
                  <a:pt x="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0" y="0"/>
            <a:ext cx="3808476" cy="6856475"/>
          </a:xfrm>
          <a:custGeom>
            <a:avLst/>
            <a:gdLst/>
            <a:ahLst/>
            <a:cxnLst/>
            <a:rect l="l" t="t" r="r" b="b"/>
            <a:pathLst>
              <a:path w="3808476" h="6856475">
                <a:moveTo>
                  <a:pt x="3808476" y="6856475"/>
                </a:moveTo>
                <a:lnTo>
                  <a:pt x="3808476" y="0"/>
                </a:lnTo>
                <a:lnTo>
                  <a:pt x="0" y="0"/>
                </a:lnTo>
                <a:lnTo>
                  <a:pt x="0" y="6856475"/>
                </a:lnTo>
                <a:lnTo>
                  <a:pt x="3808476" y="6856475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368165" y="1357862"/>
            <a:ext cx="237891" cy="316484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12005" y="1357862"/>
            <a:ext cx="574093" cy="316484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84470" y="1357862"/>
            <a:ext cx="3655217" cy="316484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42" dirty="0">
                <a:solidFill>
                  <a:srgbClr val="FFFFFF"/>
                </a:solidFill>
                <a:latin typeface="Tahoma"/>
                <a:cs typeface="Tahoma"/>
              </a:rPr>
              <a:t>Better Chunking Strategies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68165" y="2029695"/>
            <a:ext cx="238113" cy="31678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12005" y="2029695"/>
            <a:ext cx="4789972" cy="31678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34" dirty="0">
                <a:solidFill>
                  <a:srgbClr val="FFFFFF"/>
                </a:solidFill>
                <a:latin typeface="Tahoma"/>
                <a:cs typeface="Tahoma"/>
              </a:rPr>
              <a:t>Hyperparameter Tuning - Chunking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14166" y="2029695"/>
            <a:ext cx="276577" cy="31678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76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07595" y="2029695"/>
            <a:ext cx="1251564" cy="31678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47" dirty="0">
                <a:solidFill>
                  <a:srgbClr val="FFFFFF"/>
                </a:solidFill>
                <a:latin typeface="Tahoma"/>
                <a:cs typeface="Tahoma"/>
              </a:rPr>
              <a:t>Retrieval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68165" y="2703808"/>
            <a:ext cx="237891" cy="316484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12005" y="2703808"/>
            <a:ext cx="574093" cy="316484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02032" y="2703808"/>
            <a:ext cx="3407796" cy="316484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59" dirty="0">
                <a:solidFill>
                  <a:srgbClr val="FFFFFF"/>
                </a:solidFill>
                <a:latin typeface="Tahoma"/>
                <a:cs typeface="Tahoma"/>
              </a:rPr>
              <a:t>Better Embedder Models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3397" y="2784360"/>
            <a:ext cx="2870098" cy="1322819"/>
          </a:xfrm>
          <a:prstGeom prst="rect">
            <a:avLst/>
          </a:prstGeom>
        </p:spPr>
        <p:txBody>
          <a:bodyPr wrap="square" lIns="0" tIns="16097" rIns="0" bIns="0" rtlCol="0">
            <a:noAutofit/>
          </a:bodyPr>
          <a:lstStyle/>
          <a:p>
            <a:pPr marL="12700">
              <a:lnSpc>
                <a:spcPts val="2535"/>
              </a:lnSpc>
            </a:pPr>
            <a:r>
              <a:rPr sz="2400" spc="56" dirty="0">
                <a:solidFill>
                  <a:srgbClr val="FFFFFF"/>
                </a:solidFill>
                <a:latin typeface="Cambria"/>
                <a:cs typeface="Cambria"/>
              </a:rPr>
              <a:t>Solutions for Missed</a:t>
            </a:r>
            <a:endParaRPr sz="2400">
              <a:latin typeface="Cambria"/>
              <a:cs typeface="Cambria"/>
            </a:endParaRPr>
          </a:p>
          <a:p>
            <a:pPr marL="12700" marR="45765">
              <a:lnSpc>
                <a:spcPts val="2595"/>
              </a:lnSpc>
              <a:spcBef>
                <a:spcPts val="3"/>
              </a:spcBef>
            </a:pPr>
            <a:r>
              <a:rPr sz="2400" spc="35" dirty="0">
                <a:solidFill>
                  <a:srgbClr val="FFFFFF"/>
                </a:solidFill>
                <a:latin typeface="Cambria"/>
                <a:cs typeface="Cambria"/>
              </a:rPr>
              <a:t>Top Ranked, Not in</a:t>
            </a:r>
            <a:endParaRPr sz="2400">
              <a:latin typeface="Cambria"/>
              <a:cs typeface="Cambria"/>
            </a:endParaRPr>
          </a:p>
          <a:p>
            <a:pPr marL="12700" marR="45765">
              <a:lnSpc>
                <a:spcPts val="2605"/>
              </a:lnSpc>
              <a:spcBef>
                <a:spcPts val="0"/>
              </a:spcBef>
            </a:pPr>
            <a:r>
              <a:rPr sz="2400" spc="18" dirty="0">
                <a:solidFill>
                  <a:srgbClr val="FFFFFF"/>
                </a:solidFill>
                <a:latin typeface="Cambria"/>
                <a:cs typeface="Cambria"/>
              </a:rPr>
              <a:t>Context &amp; Incorrect</a:t>
            </a:r>
            <a:endParaRPr sz="2400">
              <a:latin typeface="Cambria"/>
              <a:cs typeface="Cambria"/>
            </a:endParaRPr>
          </a:p>
          <a:p>
            <a:pPr marL="12700" marR="45765">
              <a:lnSpc>
                <a:spcPts val="2615"/>
              </a:lnSpc>
              <a:spcBef>
                <a:spcPts val="0"/>
              </a:spcBef>
            </a:pPr>
            <a:r>
              <a:rPr sz="2400" spc="43" dirty="0">
                <a:solidFill>
                  <a:srgbClr val="FFFFFF"/>
                </a:solidFill>
                <a:latin typeface="Cambria"/>
                <a:cs typeface="Cambria"/>
              </a:rPr>
              <a:t>Specificity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68165" y="3377165"/>
            <a:ext cx="238113" cy="31678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12005" y="3377165"/>
            <a:ext cx="574376" cy="31678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02067" y="3377165"/>
            <a:ext cx="4059677" cy="31678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41" dirty="0">
                <a:solidFill>
                  <a:srgbClr val="FFFFFF"/>
                </a:solidFill>
                <a:latin typeface="Tahoma"/>
                <a:cs typeface="Tahoma"/>
              </a:rPr>
              <a:t>Advanced Retrieval Strategies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68165" y="4049881"/>
            <a:ext cx="237891" cy="316483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2005" y="4049881"/>
            <a:ext cx="574093" cy="316483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70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2032" y="4049881"/>
            <a:ext cx="4355274" cy="316483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47" dirty="0">
                <a:solidFill>
                  <a:srgbClr val="FFFFFF"/>
                </a:solidFill>
                <a:latin typeface="Tahoma"/>
                <a:cs typeface="Tahoma"/>
              </a:rPr>
              <a:t>Context Compression Strategies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8165" y="4723238"/>
            <a:ext cx="238113" cy="31678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12005" y="4723238"/>
            <a:ext cx="574376" cy="31678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75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02067" y="4723238"/>
            <a:ext cx="3252822" cy="31678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54" dirty="0">
                <a:solidFill>
                  <a:srgbClr val="FFFFFF"/>
                </a:solidFill>
                <a:latin typeface="Tahoma"/>
                <a:cs typeface="Tahoma"/>
              </a:rPr>
              <a:t>Better Reranker Models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2230" y="1520180"/>
            <a:ext cx="11235740" cy="565868"/>
          </a:xfrm>
          <a:custGeom>
            <a:avLst/>
            <a:gdLst/>
            <a:ahLst/>
            <a:cxnLst/>
            <a:rect l="l" t="t" r="r" b="b"/>
            <a:pathLst>
              <a:path w="11235740" h="565868">
                <a:moveTo>
                  <a:pt x="0" y="565868"/>
                </a:moveTo>
                <a:lnTo>
                  <a:pt x="11235740" y="565868"/>
                </a:lnTo>
                <a:lnTo>
                  <a:pt x="11235740" y="0"/>
                </a:lnTo>
                <a:lnTo>
                  <a:pt x="0" y="0"/>
                </a:lnTo>
                <a:lnTo>
                  <a:pt x="0" y="565868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2230" y="2076544"/>
            <a:ext cx="11235740" cy="815840"/>
          </a:xfrm>
          <a:custGeom>
            <a:avLst/>
            <a:gdLst/>
            <a:ahLst/>
            <a:cxnLst/>
            <a:rect l="l" t="t" r="r" b="b"/>
            <a:pathLst>
              <a:path w="11235740" h="815840">
                <a:moveTo>
                  <a:pt x="0" y="815840"/>
                </a:moveTo>
                <a:lnTo>
                  <a:pt x="11235740" y="815840"/>
                </a:lnTo>
                <a:lnTo>
                  <a:pt x="11235740" y="0"/>
                </a:lnTo>
                <a:lnTo>
                  <a:pt x="0" y="0"/>
                </a:lnTo>
                <a:lnTo>
                  <a:pt x="0" y="815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2230" y="2882903"/>
            <a:ext cx="11235740" cy="509995"/>
          </a:xfrm>
          <a:custGeom>
            <a:avLst/>
            <a:gdLst/>
            <a:ahLst/>
            <a:cxnLst/>
            <a:rect l="l" t="t" r="r" b="b"/>
            <a:pathLst>
              <a:path w="11235740" h="509995">
                <a:moveTo>
                  <a:pt x="0" y="509995"/>
                </a:moveTo>
                <a:lnTo>
                  <a:pt x="11235740" y="509995"/>
                </a:lnTo>
                <a:lnTo>
                  <a:pt x="11235740" y="0"/>
                </a:lnTo>
                <a:lnTo>
                  <a:pt x="0" y="0"/>
                </a:lnTo>
                <a:lnTo>
                  <a:pt x="0" y="5099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2230" y="3383338"/>
            <a:ext cx="11235740" cy="509995"/>
          </a:xfrm>
          <a:custGeom>
            <a:avLst/>
            <a:gdLst/>
            <a:ahLst/>
            <a:cxnLst/>
            <a:rect l="l" t="t" r="r" b="b"/>
            <a:pathLst>
              <a:path w="11235740" h="509995">
                <a:moveTo>
                  <a:pt x="0" y="509995"/>
                </a:moveTo>
                <a:lnTo>
                  <a:pt x="11235740" y="509995"/>
                </a:lnTo>
                <a:lnTo>
                  <a:pt x="11235740" y="0"/>
                </a:lnTo>
                <a:lnTo>
                  <a:pt x="0" y="0"/>
                </a:lnTo>
                <a:lnTo>
                  <a:pt x="0" y="5099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2230" y="3883852"/>
            <a:ext cx="11235740" cy="509995"/>
          </a:xfrm>
          <a:custGeom>
            <a:avLst/>
            <a:gdLst/>
            <a:ahLst/>
            <a:cxnLst/>
            <a:rect l="l" t="t" r="r" b="b"/>
            <a:pathLst>
              <a:path w="11235740" h="509995">
                <a:moveTo>
                  <a:pt x="0" y="509995"/>
                </a:moveTo>
                <a:lnTo>
                  <a:pt x="11235740" y="509995"/>
                </a:lnTo>
                <a:lnTo>
                  <a:pt x="11235740" y="0"/>
                </a:lnTo>
                <a:lnTo>
                  <a:pt x="0" y="0"/>
                </a:lnTo>
                <a:lnTo>
                  <a:pt x="0" y="5099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2230" y="4384342"/>
            <a:ext cx="11235740" cy="815840"/>
          </a:xfrm>
          <a:custGeom>
            <a:avLst/>
            <a:gdLst/>
            <a:ahLst/>
            <a:cxnLst/>
            <a:rect l="l" t="t" r="r" b="b"/>
            <a:pathLst>
              <a:path w="11235740" h="815840">
                <a:moveTo>
                  <a:pt x="0" y="815840"/>
                </a:moveTo>
                <a:lnTo>
                  <a:pt x="11235740" y="815840"/>
                </a:lnTo>
                <a:lnTo>
                  <a:pt x="11235740" y="0"/>
                </a:lnTo>
                <a:lnTo>
                  <a:pt x="0" y="0"/>
                </a:lnTo>
                <a:lnTo>
                  <a:pt x="0" y="815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2230" y="5190661"/>
            <a:ext cx="11235740" cy="815839"/>
          </a:xfrm>
          <a:custGeom>
            <a:avLst/>
            <a:gdLst/>
            <a:ahLst/>
            <a:cxnLst/>
            <a:rect l="l" t="t" r="r" b="b"/>
            <a:pathLst>
              <a:path w="11235740" h="815839">
                <a:moveTo>
                  <a:pt x="11235740" y="815839"/>
                </a:moveTo>
                <a:lnTo>
                  <a:pt x="11235740" y="0"/>
                </a:lnTo>
                <a:lnTo>
                  <a:pt x="0" y="0"/>
                </a:lnTo>
                <a:lnTo>
                  <a:pt x="0" y="815839"/>
                </a:lnTo>
                <a:lnTo>
                  <a:pt x="11235740" y="8158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2231" y="1519985"/>
            <a:ext cx="7" cy="556155"/>
          </a:xfrm>
          <a:custGeom>
            <a:avLst/>
            <a:gdLst/>
            <a:ahLst/>
            <a:cxnLst/>
            <a:rect l="l" t="t" r="r" b="b"/>
            <a:pathLst>
              <a:path w="7" h="556155">
                <a:moveTo>
                  <a:pt x="0" y="556155"/>
                </a:moveTo>
                <a:lnTo>
                  <a:pt x="0" y="0"/>
                </a:lnTo>
                <a:lnTo>
                  <a:pt x="7" y="0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93040" y="1519985"/>
            <a:ext cx="7" cy="556155"/>
          </a:xfrm>
          <a:custGeom>
            <a:avLst/>
            <a:gdLst/>
            <a:ahLst/>
            <a:cxnLst/>
            <a:rect l="l" t="t" r="r" b="b"/>
            <a:pathLst>
              <a:path w="7" h="556155">
                <a:moveTo>
                  <a:pt x="0" y="556155"/>
                </a:moveTo>
                <a:lnTo>
                  <a:pt x="0" y="0"/>
                </a:lnTo>
                <a:lnTo>
                  <a:pt x="7" y="0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2231" y="2076140"/>
            <a:ext cx="0" cy="806065"/>
          </a:xfrm>
          <a:custGeom>
            <a:avLst/>
            <a:gdLst/>
            <a:ahLst/>
            <a:cxnLst/>
            <a:rect l="l" t="t" r="r" b="b"/>
            <a:pathLst>
              <a:path h="806065">
                <a:moveTo>
                  <a:pt x="0" y="0"/>
                </a:moveTo>
                <a:lnTo>
                  <a:pt x="0" y="806065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2231" y="2076140"/>
            <a:ext cx="2910808" cy="0"/>
          </a:xfrm>
          <a:custGeom>
            <a:avLst/>
            <a:gdLst/>
            <a:ahLst/>
            <a:cxnLst/>
            <a:rect l="l" t="t" r="r" b="b"/>
            <a:pathLst>
              <a:path w="2910808">
                <a:moveTo>
                  <a:pt x="0" y="0"/>
                </a:moveTo>
                <a:lnTo>
                  <a:pt x="2910808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393040" y="2076140"/>
            <a:ext cx="0" cy="806065"/>
          </a:xfrm>
          <a:custGeom>
            <a:avLst/>
            <a:gdLst/>
            <a:ahLst/>
            <a:cxnLst/>
            <a:rect l="l" t="t" r="r" b="b"/>
            <a:pathLst>
              <a:path h="806065">
                <a:moveTo>
                  <a:pt x="0" y="0"/>
                </a:moveTo>
                <a:lnTo>
                  <a:pt x="0" y="806065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710995" y="2076140"/>
            <a:ext cx="0" cy="806065"/>
          </a:xfrm>
          <a:custGeom>
            <a:avLst/>
            <a:gdLst/>
            <a:ahLst/>
            <a:cxnLst/>
            <a:rect l="l" t="t" r="r" b="b"/>
            <a:pathLst>
              <a:path h="806065">
                <a:moveTo>
                  <a:pt x="0" y="0"/>
                </a:moveTo>
                <a:lnTo>
                  <a:pt x="0" y="806065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93040" y="2076140"/>
            <a:ext cx="8317955" cy="0"/>
          </a:xfrm>
          <a:custGeom>
            <a:avLst/>
            <a:gdLst/>
            <a:ahLst/>
            <a:cxnLst/>
            <a:rect l="l" t="t" r="r" b="b"/>
            <a:pathLst>
              <a:path w="8317955">
                <a:moveTo>
                  <a:pt x="0" y="0"/>
                </a:moveTo>
                <a:lnTo>
                  <a:pt x="8317955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82231" y="2882206"/>
            <a:ext cx="0" cy="500346"/>
          </a:xfrm>
          <a:custGeom>
            <a:avLst/>
            <a:gdLst/>
            <a:ahLst/>
            <a:cxnLst/>
            <a:rect l="l" t="t" r="r" b="b"/>
            <a:pathLst>
              <a:path h="500346">
                <a:moveTo>
                  <a:pt x="0" y="0"/>
                </a:moveTo>
                <a:lnTo>
                  <a:pt x="0" y="500346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2231" y="2882206"/>
            <a:ext cx="2910808" cy="0"/>
          </a:xfrm>
          <a:custGeom>
            <a:avLst/>
            <a:gdLst/>
            <a:ahLst/>
            <a:cxnLst/>
            <a:rect l="l" t="t" r="r" b="b"/>
            <a:pathLst>
              <a:path w="2910808">
                <a:moveTo>
                  <a:pt x="0" y="0"/>
                </a:moveTo>
                <a:lnTo>
                  <a:pt x="2910808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93040" y="2882206"/>
            <a:ext cx="0" cy="500346"/>
          </a:xfrm>
          <a:custGeom>
            <a:avLst/>
            <a:gdLst/>
            <a:ahLst/>
            <a:cxnLst/>
            <a:rect l="l" t="t" r="r" b="b"/>
            <a:pathLst>
              <a:path h="500346">
                <a:moveTo>
                  <a:pt x="0" y="0"/>
                </a:moveTo>
                <a:lnTo>
                  <a:pt x="0" y="500346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710995" y="2882206"/>
            <a:ext cx="0" cy="500346"/>
          </a:xfrm>
          <a:custGeom>
            <a:avLst/>
            <a:gdLst/>
            <a:ahLst/>
            <a:cxnLst/>
            <a:rect l="l" t="t" r="r" b="b"/>
            <a:pathLst>
              <a:path h="500346">
                <a:moveTo>
                  <a:pt x="0" y="0"/>
                </a:moveTo>
                <a:lnTo>
                  <a:pt x="0" y="500346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93040" y="2882206"/>
            <a:ext cx="8317955" cy="0"/>
          </a:xfrm>
          <a:custGeom>
            <a:avLst/>
            <a:gdLst/>
            <a:ahLst/>
            <a:cxnLst/>
            <a:rect l="l" t="t" r="r" b="b"/>
            <a:pathLst>
              <a:path w="8317955">
                <a:moveTo>
                  <a:pt x="0" y="0"/>
                </a:moveTo>
                <a:lnTo>
                  <a:pt x="8317955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2231" y="3382552"/>
            <a:ext cx="0" cy="500346"/>
          </a:xfrm>
          <a:custGeom>
            <a:avLst/>
            <a:gdLst/>
            <a:ahLst/>
            <a:cxnLst/>
            <a:rect l="l" t="t" r="r" b="b"/>
            <a:pathLst>
              <a:path h="500346">
                <a:moveTo>
                  <a:pt x="0" y="0"/>
                </a:moveTo>
                <a:lnTo>
                  <a:pt x="0" y="500346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2231" y="3382552"/>
            <a:ext cx="2910808" cy="0"/>
          </a:xfrm>
          <a:custGeom>
            <a:avLst/>
            <a:gdLst/>
            <a:ahLst/>
            <a:cxnLst/>
            <a:rect l="l" t="t" r="r" b="b"/>
            <a:pathLst>
              <a:path w="2910808">
                <a:moveTo>
                  <a:pt x="0" y="0"/>
                </a:moveTo>
                <a:lnTo>
                  <a:pt x="2910808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393040" y="3382552"/>
            <a:ext cx="0" cy="500346"/>
          </a:xfrm>
          <a:custGeom>
            <a:avLst/>
            <a:gdLst/>
            <a:ahLst/>
            <a:cxnLst/>
            <a:rect l="l" t="t" r="r" b="b"/>
            <a:pathLst>
              <a:path h="500346">
                <a:moveTo>
                  <a:pt x="0" y="0"/>
                </a:moveTo>
                <a:lnTo>
                  <a:pt x="0" y="500346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710995" y="3382552"/>
            <a:ext cx="0" cy="500346"/>
          </a:xfrm>
          <a:custGeom>
            <a:avLst/>
            <a:gdLst/>
            <a:ahLst/>
            <a:cxnLst/>
            <a:rect l="l" t="t" r="r" b="b"/>
            <a:pathLst>
              <a:path h="500346">
                <a:moveTo>
                  <a:pt x="0" y="0"/>
                </a:moveTo>
                <a:lnTo>
                  <a:pt x="0" y="500346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393040" y="3382552"/>
            <a:ext cx="8317955" cy="0"/>
          </a:xfrm>
          <a:custGeom>
            <a:avLst/>
            <a:gdLst/>
            <a:ahLst/>
            <a:cxnLst/>
            <a:rect l="l" t="t" r="r" b="b"/>
            <a:pathLst>
              <a:path w="8317955">
                <a:moveTo>
                  <a:pt x="0" y="0"/>
                </a:moveTo>
                <a:lnTo>
                  <a:pt x="8317955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2231" y="3882898"/>
            <a:ext cx="0" cy="500267"/>
          </a:xfrm>
          <a:custGeom>
            <a:avLst/>
            <a:gdLst/>
            <a:ahLst/>
            <a:cxnLst/>
            <a:rect l="l" t="t" r="r" b="b"/>
            <a:pathLst>
              <a:path h="500267">
                <a:moveTo>
                  <a:pt x="0" y="0"/>
                </a:moveTo>
                <a:lnTo>
                  <a:pt x="0" y="500267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2231" y="3882898"/>
            <a:ext cx="2910808" cy="0"/>
          </a:xfrm>
          <a:custGeom>
            <a:avLst/>
            <a:gdLst/>
            <a:ahLst/>
            <a:cxnLst/>
            <a:rect l="l" t="t" r="r" b="b"/>
            <a:pathLst>
              <a:path w="2910808">
                <a:moveTo>
                  <a:pt x="0" y="0"/>
                </a:moveTo>
                <a:lnTo>
                  <a:pt x="2910808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393040" y="3882898"/>
            <a:ext cx="0" cy="500267"/>
          </a:xfrm>
          <a:custGeom>
            <a:avLst/>
            <a:gdLst/>
            <a:ahLst/>
            <a:cxnLst/>
            <a:rect l="l" t="t" r="r" b="b"/>
            <a:pathLst>
              <a:path h="500267">
                <a:moveTo>
                  <a:pt x="0" y="0"/>
                </a:moveTo>
                <a:lnTo>
                  <a:pt x="0" y="500267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710995" y="3882898"/>
            <a:ext cx="0" cy="500267"/>
          </a:xfrm>
          <a:custGeom>
            <a:avLst/>
            <a:gdLst/>
            <a:ahLst/>
            <a:cxnLst/>
            <a:rect l="l" t="t" r="r" b="b"/>
            <a:pathLst>
              <a:path h="500267">
                <a:moveTo>
                  <a:pt x="0" y="0"/>
                </a:moveTo>
                <a:lnTo>
                  <a:pt x="0" y="500267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93040" y="3882898"/>
            <a:ext cx="8317955" cy="0"/>
          </a:xfrm>
          <a:custGeom>
            <a:avLst/>
            <a:gdLst/>
            <a:ahLst/>
            <a:cxnLst/>
            <a:rect l="l" t="t" r="r" b="b"/>
            <a:pathLst>
              <a:path w="8317955">
                <a:moveTo>
                  <a:pt x="0" y="0"/>
                </a:moveTo>
                <a:lnTo>
                  <a:pt x="8317955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82231" y="4383166"/>
            <a:ext cx="0" cy="806065"/>
          </a:xfrm>
          <a:custGeom>
            <a:avLst/>
            <a:gdLst/>
            <a:ahLst/>
            <a:cxnLst/>
            <a:rect l="l" t="t" r="r" b="b"/>
            <a:pathLst>
              <a:path h="806065">
                <a:moveTo>
                  <a:pt x="0" y="0"/>
                </a:moveTo>
                <a:lnTo>
                  <a:pt x="0" y="806065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2231" y="4383166"/>
            <a:ext cx="2910808" cy="0"/>
          </a:xfrm>
          <a:custGeom>
            <a:avLst/>
            <a:gdLst/>
            <a:ahLst/>
            <a:cxnLst/>
            <a:rect l="l" t="t" r="r" b="b"/>
            <a:pathLst>
              <a:path w="2910808">
                <a:moveTo>
                  <a:pt x="0" y="0"/>
                </a:moveTo>
                <a:lnTo>
                  <a:pt x="2910808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93040" y="4383166"/>
            <a:ext cx="0" cy="806065"/>
          </a:xfrm>
          <a:custGeom>
            <a:avLst/>
            <a:gdLst/>
            <a:ahLst/>
            <a:cxnLst/>
            <a:rect l="l" t="t" r="r" b="b"/>
            <a:pathLst>
              <a:path h="806065">
                <a:moveTo>
                  <a:pt x="0" y="0"/>
                </a:moveTo>
                <a:lnTo>
                  <a:pt x="0" y="806065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710995" y="4383166"/>
            <a:ext cx="0" cy="806065"/>
          </a:xfrm>
          <a:custGeom>
            <a:avLst/>
            <a:gdLst/>
            <a:ahLst/>
            <a:cxnLst/>
            <a:rect l="l" t="t" r="r" b="b"/>
            <a:pathLst>
              <a:path h="806065">
                <a:moveTo>
                  <a:pt x="0" y="0"/>
                </a:moveTo>
                <a:lnTo>
                  <a:pt x="0" y="806065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393040" y="4383166"/>
            <a:ext cx="8317955" cy="0"/>
          </a:xfrm>
          <a:custGeom>
            <a:avLst/>
            <a:gdLst/>
            <a:ahLst/>
            <a:cxnLst/>
            <a:rect l="l" t="t" r="r" b="b"/>
            <a:pathLst>
              <a:path w="8317955">
                <a:moveTo>
                  <a:pt x="0" y="0"/>
                </a:moveTo>
                <a:lnTo>
                  <a:pt x="8317955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2231" y="5189231"/>
            <a:ext cx="7" cy="806079"/>
          </a:xfrm>
          <a:custGeom>
            <a:avLst/>
            <a:gdLst/>
            <a:ahLst/>
            <a:cxnLst/>
            <a:rect l="l" t="t" r="r" b="b"/>
            <a:pathLst>
              <a:path w="7" h="806079">
                <a:moveTo>
                  <a:pt x="0" y="806079"/>
                </a:moveTo>
                <a:lnTo>
                  <a:pt x="0" y="0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2231" y="5189231"/>
            <a:ext cx="2910808" cy="0"/>
          </a:xfrm>
          <a:custGeom>
            <a:avLst/>
            <a:gdLst/>
            <a:ahLst/>
            <a:cxnLst/>
            <a:rect l="l" t="t" r="r" b="b"/>
            <a:pathLst>
              <a:path w="2910808">
                <a:moveTo>
                  <a:pt x="0" y="0"/>
                </a:moveTo>
                <a:lnTo>
                  <a:pt x="2910808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82231" y="5995303"/>
            <a:ext cx="2677944" cy="7"/>
          </a:xfrm>
          <a:custGeom>
            <a:avLst/>
            <a:gdLst/>
            <a:ahLst/>
            <a:cxnLst/>
            <a:rect l="l" t="t" r="r" b="b"/>
            <a:pathLst>
              <a:path w="2677944" h="7">
                <a:moveTo>
                  <a:pt x="2677944" y="7"/>
                </a:moveTo>
                <a:lnTo>
                  <a:pt x="0" y="7"/>
                </a:lnTo>
                <a:lnTo>
                  <a:pt x="0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393040" y="5189231"/>
            <a:ext cx="7" cy="806079"/>
          </a:xfrm>
          <a:custGeom>
            <a:avLst/>
            <a:gdLst/>
            <a:ahLst/>
            <a:cxnLst/>
            <a:rect l="l" t="t" r="r" b="b"/>
            <a:pathLst>
              <a:path w="7" h="806079">
                <a:moveTo>
                  <a:pt x="0" y="806079"/>
                </a:moveTo>
                <a:lnTo>
                  <a:pt x="0" y="0"/>
                </a:lnTo>
              </a:path>
            </a:pathLst>
          </a:custGeom>
          <a:ln w="1110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393040" y="5189231"/>
            <a:ext cx="8317955" cy="0"/>
          </a:xfrm>
          <a:custGeom>
            <a:avLst/>
            <a:gdLst/>
            <a:ahLst/>
            <a:cxnLst/>
            <a:rect l="l" t="t" r="r" b="b"/>
            <a:pathLst>
              <a:path w="8317955">
                <a:moveTo>
                  <a:pt x="0" y="0"/>
                </a:moveTo>
                <a:lnTo>
                  <a:pt x="8317955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393040" y="5995303"/>
            <a:ext cx="7652518" cy="7"/>
          </a:xfrm>
          <a:custGeom>
            <a:avLst/>
            <a:gdLst/>
            <a:ahLst/>
            <a:cxnLst/>
            <a:rect l="l" t="t" r="r" b="b"/>
            <a:pathLst>
              <a:path w="7652518" h="7">
                <a:moveTo>
                  <a:pt x="7652518" y="7"/>
                </a:moveTo>
                <a:lnTo>
                  <a:pt x="0" y="7"/>
                </a:lnTo>
                <a:lnTo>
                  <a:pt x="0" y="0"/>
                </a:lnTo>
              </a:path>
            </a:pathLst>
          </a:custGeom>
          <a:ln w="11085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3397" y="412623"/>
            <a:ext cx="1997606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0" dirty="0">
                <a:solidFill>
                  <a:srgbClr val="FFFFFF"/>
                </a:solidFill>
                <a:latin typeface="Cambria"/>
                <a:cs typeface="Cambria"/>
              </a:rPr>
              <a:t>Experiment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71648" y="412623"/>
            <a:ext cx="796460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wi</a:t>
            </a:r>
            <a:r>
              <a:rPr sz="3000" spc="4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3000" spc="0" dirty="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78987" y="412623"/>
            <a:ext cx="4876701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50" dirty="0">
                <a:solidFill>
                  <a:srgbClr val="FFFFFF"/>
                </a:solidFill>
                <a:latin typeface="Cambria"/>
                <a:cs typeface="Cambria"/>
              </a:rPr>
              <a:t>Various Chunking Strategies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61205" y="2328870"/>
            <a:ext cx="1215453" cy="266496"/>
          </a:xfrm>
          <a:prstGeom prst="rect">
            <a:avLst/>
          </a:prstGeom>
        </p:spPr>
        <p:txBody>
          <a:bodyPr wrap="square" lIns="0" tIns="13049" rIns="0" bIns="0" rtlCol="0">
            <a:noAutofit/>
          </a:bodyPr>
          <a:lstStyle/>
          <a:p>
            <a:pPr marL="12700">
              <a:lnSpc>
                <a:spcPts val="2055"/>
              </a:lnSpc>
            </a:pPr>
            <a:r>
              <a:rPr sz="1900" spc="0" dirty="0">
                <a:solidFill>
                  <a:srgbClr val="383838"/>
                </a:solidFill>
                <a:latin typeface="Tahoma"/>
                <a:cs typeface="Tahoma"/>
              </a:rPr>
              <a:t>characters.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79709" y="2328870"/>
            <a:ext cx="5102295" cy="266496"/>
          </a:xfrm>
          <a:prstGeom prst="rect">
            <a:avLst/>
          </a:prstGeom>
        </p:spPr>
        <p:txBody>
          <a:bodyPr wrap="square" lIns="0" tIns="13049" rIns="0" bIns="0" rtlCol="0">
            <a:noAutofit/>
          </a:bodyPr>
          <a:lstStyle/>
          <a:p>
            <a:pPr marL="12700">
              <a:lnSpc>
                <a:spcPts val="2055"/>
              </a:lnSpc>
            </a:pPr>
            <a:r>
              <a:rPr sz="1900" spc="-10" dirty="0">
                <a:solidFill>
                  <a:srgbClr val="383838"/>
                </a:solidFill>
                <a:latin typeface="Tahoma"/>
                <a:cs typeface="Tahoma"/>
              </a:rPr>
              <a:t>Tries to keep related pieces of text next to each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385175" y="2328870"/>
            <a:ext cx="690586" cy="266496"/>
          </a:xfrm>
          <a:prstGeom prst="rect">
            <a:avLst/>
          </a:prstGeom>
        </p:spPr>
        <p:txBody>
          <a:bodyPr wrap="square" lIns="0" tIns="13049" rIns="0" bIns="0" rtlCol="0">
            <a:noAutofit/>
          </a:bodyPr>
          <a:lstStyle/>
          <a:p>
            <a:pPr marL="12700">
              <a:lnSpc>
                <a:spcPts val="2055"/>
              </a:lnSpc>
            </a:pPr>
            <a:r>
              <a:rPr sz="1900" spc="0" dirty="0">
                <a:solidFill>
                  <a:srgbClr val="383838"/>
                </a:solidFill>
                <a:latin typeface="Tahoma"/>
                <a:cs typeface="Tahoma"/>
              </a:rPr>
              <a:t>other.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16170" y="4815041"/>
            <a:ext cx="5309506" cy="279907"/>
          </a:xfrm>
          <a:prstGeom prst="rect">
            <a:avLst/>
          </a:prstGeom>
        </p:spPr>
        <p:txBody>
          <a:bodyPr wrap="square" lIns="0" tIns="13716" rIns="0" bIns="0" rtlCol="0">
            <a:noAutofit/>
          </a:bodyPr>
          <a:lstStyle/>
          <a:p>
            <a:pPr marL="12700">
              <a:lnSpc>
                <a:spcPts val="2160"/>
              </a:lnSpc>
            </a:pPr>
            <a:r>
              <a:rPr sz="2000" spc="-6" dirty="0">
                <a:solidFill>
                  <a:srgbClr val="383838"/>
                </a:solidFill>
                <a:latin typeface="Tahoma"/>
                <a:cs typeface="Tahoma"/>
              </a:rPr>
              <a:t>from the popular sentence-transformers library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446057" y="5321390"/>
            <a:ext cx="1147780" cy="279908"/>
          </a:xfrm>
          <a:prstGeom prst="rect">
            <a:avLst/>
          </a:prstGeom>
        </p:spPr>
        <p:txBody>
          <a:bodyPr wrap="square" lIns="0" tIns="13716" rIns="0" bIns="0" rtlCol="0">
            <a:noAutofit/>
          </a:bodyPr>
          <a:lstStyle/>
          <a:p>
            <a:pPr marL="12700">
              <a:lnSpc>
                <a:spcPts val="2160"/>
              </a:lnSpc>
            </a:pPr>
            <a:r>
              <a:rPr sz="2000" dirty="0">
                <a:solidFill>
                  <a:srgbClr val="383838"/>
                </a:solidFill>
                <a:latin typeface="Tahoma"/>
                <a:cs typeface="Tahoma"/>
              </a:rPr>
              <a:t>strategies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2231" y="1520180"/>
            <a:ext cx="2910808" cy="558142"/>
          </a:xfrm>
          <a:prstGeom prst="rect">
            <a:avLst/>
          </a:prstGeom>
        </p:spPr>
        <p:txBody>
          <a:bodyPr wrap="square" lIns="0" tIns="520" rIns="0" bIns="0" rtlCol="0">
            <a:noAutofit/>
          </a:bodyPr>
          <a:lstStyle/>
          <a:p>
            <a:pPr>
              <a:lnSpc>
                <a:spcPts val="900"/>
              </a:lnSpc>
            </a:pPr>
            <a:endParaRPr sz="900"/>
          </a:p>
          <a:p>
            <a:pPr marL="733920">
              <a:lnSpc>
                <a:spcPct val="100585"/>
              </a:lnSpc>
            </a:pPr>
            <a:r>
              <a:rPr sz="2000" spc="1" dirty="0">
                <a:solidFill>
                  <a:srgbClr val="FFFFFF"/>
                </a:solidFill>
                <a:latin typeface="Tahoma"/>
                <a:cs typeface="Tahoma"/>
              </a:rPr>
              <a:t>Splitter Type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93040" y="1520180"/>
            <a:ext cx="8324930" cy="558142"/>
          </a:xfrm>
          <a:prstGeom prst="rect">
            <a:avLst/>
          </a:prstGeom>
        </p:spPr>
        <p:txBody>
          <a:bodyPr wrap="square" lIns="0" tIns="520" rIns="0" bIns="0" rtlCol="0">
            <a:noAutofit/>
          </a:bodyPr>
          <a:lstStyle/>
          <a:p>
            <a:pPr>
              <a:lnSpc>
                <a:spcPts val="900"/>
              </a:lnSpc>
            </a:pPr>
            <a:endParaRPr sz="900"/>
          </a:p>
          <a:p>
            <a:pPr marL="3479526" marR="3488163" algn="ctr">
              <a:lnSpc>
                <a:spcPct val="100585"/>
              </a:lnSpc>
            </a:pPr>
            <a:r>
              <a:rPr sz="2000" spc="26" dirty="0">
                <a:solidFill>
                  <a:srgbClr val="FFFFFF"/>
                </a:solidFill>
                <a:latin typeface="Tahoma"/>
                <a:cs typeface="Tahoma"/>
              </a:rPr>
              <a:t>Description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2231" y="2078323"/>
            <a:ext cx="2910808" cy="803882"/>
          </a:xfrm>
          <a:prstGeom prst="rect">
            <a:avLst/>
          </a:prstGeom>
        </p:spPr>
        <p:txBody>
          <a:bodyPr wrap="square" lIns="0" tIns="1177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74605" marR="83701" algn="ctr">
              <a:lnSpc>
                <a:spcPct val="100585"/>
              </a:lnSpc>
            </a:pPr>
            <a:r>
              <a:rPr sz="2000" spc="9" dirty="0">
                <a:solidFill>
                  <a:srgbClr val="383838"/>
                </a:solidFill>
                <a:latin typeface="Tahoma"/>
                <a:cs typeface="Tahoma"/>
              </a:rPr>
              <a:t>RecursiveCharacterText</a:t>
            </a:r>
            <a:endParaRPr sz="2000">
              <a:latin typeface="Tahoma"/>
              <a:cs typeface="Tahoma"/>
            </a:endParaRPr>
          </a:p>
          <a:p>
            <a:pPr marL="1013005" marR="1022093" algn="ctr">
              <a:lnSpc>
                <a:spcPts val="2375"/>
              </a:lnSpc>
              <a:spcBef>
                <a:spcPts val="118"/>
              </a:spcBef>
            </a:pPr>
            <a:r>
              <a:rPr sz="2000" spc="13" dirty="0">
                <a:solidFill>
                  <a:srgbClr val="383838"/>
                </a:solidFill>
                <a:latin typeface="Tahoma"/>
                <a:cs typeface="Tahoma"/>
              </a:rPr>
              <a:t>Splitter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93040" y="2078323"/>
            <a:ext cx="8324930" cy="803882"/>
          </a:xfrm>
          <a:prstGeom prst="rect">
            <a:avLst/>
          </a:prstGeom>
        </p:spPr>
        <p:txBody>
          <a:bodyPr wrap="square" lIns="0" tIns="14001" rIns="0" bIns="0" rtlCol="0">
            <a:noAutofit/>
          </a:bodyPr>
          <a:lstStyle/>
          <a:p>
            <a:pPr marL="650494" marR="661559" algn="ctr">
              <a:lnSpc>
                <a:spcPts val="2205"/>
              </a:lnSpc>
            </a:pPr>
            <a:r>
              <a:rPr sz="1900" spc="-12" dirty="0">
                <a:solidFill>
                  <a:srgbClr val="383838"/>
                </a:solidFill>
                <a:latin typeface="Tahoma"/>
                <a:cs typeface="Tahoma"/>
              </a:rPr>
              <a:t>Recursively splits text into larger chunks based on several defined</a:t>
            </a:r>
            <a:endParaRPr sz="1900">
              <a:latin typeface="Tahoma"/>
              <a:cs typeface="Tahoma"/>
            </a:endParaRPr>
          </a:p>
          <a:p>
            <a:pPr marL="1339317" marR="1351214" algn="ctr">
              <a:lnSpc>
                <a:spcPct val="100585"/>
              </a:lnSpc>
              <a:spcBef>
                <a:spcPts val="1223"/>
              </a:spcBef>
            </a:pPr>
            <a:r>
              <a:rPr sz="1900" spc="-9" dirty="0">
                <a:solidFill>
                  <a:srgbClr val="383838"/>
                </a:solidFill>
                <a:latin typeface="Tahoma"/>
                <a:cs typeface="Tahoma"/>
              </a:rPr>
              <a:t>LangChain’s recommended way to start splitting text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2231" y="2882206"/>
            <a:ext cx="2910808" cy="500346"/>
          </a:xfrm>
          <a:prstGeom prst="rect">
            <a:avLst/>
          </a:prstGeom>
        </p:spPr>
        <p:txBody>
          <a:bodyPr wrap="square" lIns="0" tIns="1712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247459">
              <a:lnSpc>
                <a:spcPct val="100585"/>
              </a:lnSpc>
            </a:pPr>
            <a:r>
              <a:rPr sz="2000" spc="11" dirty="0">
                <a:solidFill>
                  <a:srgbClr val="383838"/>
                </a:solidFill>
                <a:latin typeface="Tahoma"/>
                <a:cs typeface="Tahoma"/>
              </a:rPr>
              <a:t>CharacterTextSplitter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93040" y="2882206"/>
            <a:ext cx="8324930" cy="500346"/>
          </a:xfrm>
          <a:prstGeom prst="rect">
            <a:avLst/>
          </a:prstGeom>
        </p:spPr>
        <p:txBody>
          <a:bodyPr wrap="square" lIns="0" tIns="5160" rIns="0" bIns="0" rtlCol="0">
            <a:noAutofit/>
          </a:bodyPr>
          <a:lstStyle/>
          <a:p>
            <a:pPr>
              <a:lnSpc>
                <a:spcPts val="750"/>
              </a:lnSpc>
            </a:pPr>
            <a:endParaRPr sz="750"/>
          </a:p>
          <a:p>
            <a:pPr marL="488841">
              <a:lnSpc>
                <a:spcPct val="100585"/>
              </a:lnSpc>
            </a:pPr>
            <a:r>
              <a:rPr sz="1700" spc="-9" dirty="0">
                <a:solidFill>
                  <a:srgbClr val="383838"/>
                </a:solidFill>
                <a:latin typeface="Tahoma"/>
                <a:cs typeface="Tahoma"/>
              </a:rPr>
              <a:t>Splits text based on a user defined character. One of the simpler text splitters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231" y="3382552"/>
            <a:ext cx="2910808" cy="500346"/>
          </a:xfrm>
          <a:prstGeom prst="rect">
            <a:avLst/>
          </a:prstGeom>
        </p:spPr>
        <p:txBody>
          <a:bodyPr wrap="square" lIns="0" tIns="2762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958164" marR="966986" algn="ctr">
              <a:lnSpc>
                <a:spcPct val="100585"/>
              </a:lnSpc>
            </a:pPr>
            <a:r>
              <a:rPr sz="2000" spc="22" dirty="0">
                <a:solidFill>
                  <a:srgbClr val="383838"/>
                </a:solidFill>
                <a:latin typeface="Tahoma"/>
                <a:cs typeface="Tahoma"/>
              </a:rPr>
              <a:t>tiktoken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93040" y="3382552"/>
            <a:ext cx="8324930" cy="500346"/>
          </a:xfrm>
          <a:prstGeom prst="rect">
            <a:avLst/>
          </a:prstGeom>
        </p:spPr>
        <p:txBody>
          <a:bodyPr wrap="square" lIns="0" tIns="2762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401973">
              <a:lnSpc>
                <a:spcPct val="100585"/>
              </a:lnSpc>
            </a:pPr>
            <a:r>
              <a:rPr sz="2000" spc="-4" dirty="0">
                <a:solidFill>
                  <a:srgbClr val="383838"/>
                </a:solidFill>
                <a:latin typeface="Tahoma"/>
                <a:cs typeface="Tahoma"/>
              </a:rPr>
              <a:t>Splits text based on tokens using trained LLM tokenizers like GPT-4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2231" y="3882898"/>
            <a:ext cx="2910808" cy="500267"/>
          </a:xfrm>
          <a:prstGeom prst="rect">
            <a:avLst/>
          </a:prstGeom>
        </p:spPr>
        <p:txBody>
          <a:bodyPr wrap="square" lIns="0" tIns="3812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1078537" marR="1087280" algn="ctr">
              <a:lnSpc>
                <a:spcPct val="100585"/>
              </a:lnSpc>
            </a:pPr>
            <a:r>
              <a:rPr sz="2000" spc="19" dirty="0">
                <a:solidFill>
                  <a:srgbClr val="383838"/>
                </a:solidFill>
                <a:latin typeface="Tahoma"/>
                <a:cs typeface="Tahoma"/>
              </a:rPr>
              <a:t>spaCy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3040" y="3882898"/>
            <a:ext cx="8324930" cy="500267"/>
          </a:xfrm>
          <a:prstGeom prst="rect">
            <a:avLst/>
          </a:prstGeom>
        </p:spPr>
        <p:txBody>
          <a:bodyPr wrap="square" lIns="0" tIns="3812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430929">
              <a:lnSpc>
                <a:spcPct val="100585"/>
              </a:lnSpc>
            </a:pPr>
            <a:r>
              <a:rPr sz="2000" spc="-8" dirty="0">
                <a:solidFill>
                  <a:srgbClr val="383838"/>
                </a:solidFill>
                <a:latin typeface="Tahoma"/>
                <a:cs typeface="Tahoma"/>
              </a:rPr>
              <a:t>Splits text using the tokenizer from the popular NLP library - spaCy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231" y="4383166"/>
            <a:ext cx="2910808" cy="808769"/>
          </a:xfrm>
          <a:prstGeom prst="rect">
            <a:avLst/>
          </a:prstGeom>
        </p:spPr>
        <p:txBody>
          <a:bodyPr wrap="square" lIns="0" tIns="6083" rIns="0" bIns="0" rtlCol="0">
            <a:noAutofit/>
          </a:bodyPr>
          <a:lstStyle/>
          <a:p>
            <a:pPr>
              <a:lnSpc>
                <a:spcPts val="900"/>
              </a:lnSpc>
            </a:pPr>
            <a:endParaRPr sz="900"/>
          </a:p>
          <a:p>
            <a:pPr marL="188023">
              <a:lnSpc>
                <a:spcPct val="100585"/>
              </a:lnSpc>
              <a:spcBef>
                <a:spcPts val="1000"/>
              </a:spcBef>
            </a:pPr>
            <a:r>
              <a:rPr sz="2000" spc="-1" dirty="0">
                <a:solidFill>
                  <a:srgbClr val="383838"/>
                </a:solidFill>
                <a:latin typeface="Tahoma"/>
                <a:cs typeface="Tahoma"/>
              </a:rPr>
              <a:t>SentenceTransformers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3040" y="4383166"/>
            <a:ext cx="8324930" cy="808769"/>
          </a:xfrm>
          <a:prstGeom prst="rect">
            <a:avLst/>
          </a:prstGeom>
        </p:spPr>
        <p:txBody>
          <a:bodyPr wrap="square" lIns="0" tIns="2781" rIns="0" bIns="0" rtlCol="0">
            <a:noAutofit/>
          </a:bodyPr>
          <a:lstStyle/>
          <a:p>
            <a:pPr>
              <a:lnSpc>
                <a:spcPts val="750"/>
              </a:lnSpc>
            </a:pPr>
            <a:endParaRPr sz="750"/>
          </a:p>
          <a:p>
            <a:pPr marL="193185">
              <a:lnSpc>
                <a:spcPct val="100585"/>
              </a:lnSpc>
            </a:pPr>
            <a:r>
              <a:rPr sz="2000" spc="-8" dirty="0">
                <a:solidFill>
                  <a:srgbClr val="383838"/>
                </a:solidFill>
                <a:latin typeface="Tahoma"/>
                <a:cs typeface="Tahoma"/>
              </a:rPr>
              <a:t>Splits text based on tokens using trained open LLM tokenizers available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2231" y="5191935"/>
            <a:ext cx="2677944" cy="803371"/>
          </a:xfrm>
          <a:prstGeom prst="rect">
            <a:avLst/>
          </a:prstGeom>
        </p:spPr>
        <p:txBody>
          <a:bodyPr wrap="square" lIns="0" tIns="5389" rIns="0" bIns="0" rtlCol="0">
            <a:noAutofit/>
          </a:bodyPr>
          <a:lstStyle/>
          <a:p>
            <a:pPr>
              <a:lnSpc>
                <a:spcPts val="900"/>
              </a:lnSpc>
            </a:pPr>
            <a:endParaRPr sz="900"/>
          </a:p>
          <a:p>
            <a:pPr marL="596760">
              <a:lnSpc>
                <a:spcPct val="100585"/>
              </a:lnSpc>
              <a:spcBef>
                <a:spcPts val="1000"/>
              </a:spcBef>
            </a:pPr>
            <a:r>
              <a:rPr sz="2000" spc="1" dirty="0">
                <a:solidFill>
                  <a:srgbClr val="383838"/>
                </a:solidFill>
                <a:latin typeface="Tahoma"/>
                <a:cs typeface="Tahoma"/>
              </a:rPr>
              <a:t>unstructured.io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60176" y="5191935"/>
            <a:ext cx="232864" cy="803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3393040" y="5191935"/>
            <a:ext cx="7652518" cy="803371"/>
          </a:xfrm>
          <a:prstGeom prst="rect">
            <a:avLst/>
          </a:prstGeom>
        </p:spPr>
        <p:txBody>
          <a:bodyPr wrap="square" lIns="0" tIns="1729" rIns="0" bIns="0" rtlCol="0">
            <a:noAutofit/>
          </a:bodyPr>
          <a:lstStyle/>
          <a:p>
            <a:pPr>
              <a:lnSpc>
                <a:spcPts val="850"/>
              </a:lnSpc>
            </a:pPr>
            <a:endParaRPr sz="850"/>
          </a:p>
          <a:p>
            <a:pPr marL="1133493" marR="421855" indent="-966216">
              <a:lnSpc>
                <a:spcPts val="2380"/>
              </a:lnSpc>
              <a:spcBef>
                <a:spcPts val="119"/>
              </a:spcBef>
            </a:pPr>
            <a:r>
              <a:rPr sz="2000" spc="-11" dirty="0">
                <a:solidFill>
                  <a:srgbClr val="383838"/>
                </a:solidFill>
                <a:latin typeface="Tahoma"/>
                <a:cs typeface="Tahoma"/>
              </a:rPr>
              <a:t>The unstructured library allows various splitting and chunking including splitting text based on key sections and titles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045559" y="5191935"/>
            <a:ext cx="672411" cy="803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object 100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74272" y="1514721"/>
            <a:ext cx="2170189" cy="2508087"/>
          </a:xfrm>
          <a:custGeom>
            <a:avLst/>
            <a:gdLst/>
            <a:ahLst/>
            <a:cxnLst/>
            <a:rect l="l" t="t" r="r" b="b"/>
            <a:pathLst>
              <a:path w="2170189" h="2508087">
                <a:moveTo>
                  <a:pt x="0" y="2228512"/>
                </a:moveTo>
                <a:lnTo>
                  <a:pt x="1085080" y="2508087"/>
                </a:lnTo>
                <a:lnTo>
                  <a:pt x="2170189" y="2228512"/>
                </a:lnTo>
                <a:lnTo>
                  <a:pt x="2170189" y="0"/>
                </a:lnTo>
                <a:lnTo>
                  <a:pt x="0" y="0"/>
                </a:lnTo>
                <a:lnTo>
                  <a:pt x="0" y="2228512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74272" y="1514721"/>
            <a:ext cx="2170189" cy="2508087"/>
          </a:xfrm>
          <a:custGeom>
            <a:avLst/>
            <a:gdLst/>
            <a:ahLst/>
            <a:cxnLst/>
            <a:rect l="l" t="t" r="r" b="b"/>
            <a:pathLst>
              <a:path w="2170189" h="2508087">
                <a:moveTo>
                  <a:pt x="2170189" y="2228512"/>
                </a:moveTo>
                <a:lnTo>
                  <a:pt x="1085080" y="2508087"/>
                </a:lnTo>
                <a:lnTo>
                  <a:pt x="0" y="2228512"/>
                </a:lnTo>
                <a:lnTo>
                  <a:pt x="0" y="0"/>
                </a:lnTo>
                <a:lnTo>
                  <a:pt x="2170189" y="0"/>
                </a:lnTo>
                <a:lnTo>
                  <a:pt x="2170189" y="2228512"/>
                </a:lnTo>
                <a:close/>
              </a:path>
            </a:pathLst>
          </a:custGeom>
          <a:ln w="47454">
            <a:solidFill>
              <a:srgbClr val="15121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68780" y="1752465"/>
            <a:ext cx="2171614" cy="2508087"/>
          </a:xfrm>
          <a:custGeom>
            <a:avLst/>
            <a:gdLst/>
            <a:ahLst/>
            <a:cxnLst/>
            <a:rect l="l" t="t" r="r" b="b"/>
            <a:pathLst>
              <a:path w="2171614" h="2508087">
                <a:moveTo>
                  <a:pt x="0" y="2228512"/>
                </a:moveTo>
                <a:lnTo>
                  <a:pt x="1085793" y="2508087"/>
                </a:lnTo>
                <a:lnTo>
                  <a:pt x="2171614" y="2228512"/>
                </a:lnTo>
                <a:lnTo>
                  <a:pt x="2171614" y="0"/>
                </a:lnTo>
                <a:lnTo>
                  <a:pt x="0" y="0"/>
                </a:lnTo>
                <a:lnTo>
                  <a:pt x="0" y="2228512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8780" y="1752465"/>
            <a:ext cx="2171614" cy="2508087"/>
          </a:xfrm>
          <a:custGeom>
            <a:avLst/>
            <a:gdLst/>
            <a:ahLst/>
            <a:cxnLst/>
            <a:rect l="l" t="t" r="r" b="b"/>
            <a:pathLst>
              <a:path w="2171614" h="2508087">
                <a:moveTo>
                  <a:pt x="0" y="2228512"/>
                </a:moveTo>
                <a:lnTo>
                  <a:pt x="1085793" y="2508087"/>
                </a:lnTo>
                <a:lnTo>
                  <a:pt x="2171614" y="2228512"/>
                </a:lnTo>
                <a:lnTo>
                  <a:pt x="2171614" y="0"/>
                </a:lnTo>
                <a:lnTo>
                  <a:pt x="0" y="0"/>
                </a:lnTo>
                <a:lnTo>
                  <a:pt x="0" y="2228512"/>
                </a:lnTo>
                <a:close/>
              </a:path>
            </a:pathLst>
          </a:custGeom>
          <a:ln w="47472">
            <a:solidFill>
              <a:srgbClr val="15121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64772" y="1981065"/>
            <a:ext cx="2170189" cy="2508087"/>
          </a:xfrm>
          <a:custGeom>
            <a:avLst/>
            <a:gdLst/>
            <a:ahLst/>
            <a:cxnLst/>
            <a:rect l="l" t="t" r="r" b="b"/>
            <a:pathLst>
              <a:path w="2170189" h="2508087">
                <a:moveTo>
                  <a:pt x="0" y="2228512"/>
                </a:moveTo>
                <a:lnTo>
                  <a:pt x="1085080" y="2508087"/>
                </a:lnTo>
                <a:lnTo>
                  <a:pt x="2170189" y="2228512"/>
                </a:lnTo>
                <a:lnTo>
                  <a:pt x="2170189" y="0"/>
                </a:lnTo>
                <a:lnTo>
                  <a:pt x="0" y="0"/>
                </a:lnTo>
                <a:lnTo>
                  <a:pt x="0" y="2228512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4772" y="1981065"/>
            <a:ext cx="2170189" cy="2508087"/>
          </a:xfrm>
          <a:custGeom>
            <a:avLst/>
            <a:gdLst/>
            <a:ahLst/>
            <a:cxnLst/>
            <a:rect l="l" t="t" r="r" b="b"/>
            <a:pathLst>
              <a:path w="2170189" h="2508087">
                <a:moveTo>
                  <a:pt x="0" y="2228512"/>
                </a:moveTo>
                <a:lnTo>
                  <a:pt x="1085080" y="2508087"/>
                </a:lnTo>
                <a:lnTo>
                  <a:pt x="2170189" y="2228512"/>
                </a:lnTo>
                <a:lnTo>
                  <a:pt x="2170189" y="0"/>
                </a:lnTo>
                <a:lnTo>
                  <a:pt x="0" y="0"/>
                </a:lnTo>
                <a:lnTo>
                  <a:pt x="0" y="2228512"/>
                </a:lnTo>
                <a:close/>
              </a:path>
            </a:pathLst>
          </a:custGeom>
          <a:ln w="47454">
            <a:solidFill>
              <a:srgbClr val="15121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29662" y="3313938"/>
            <a:ext cx="963167" cy="0"/>
          </a:xfrm>
          <a:custGeom>
            <a:avLst/>
            <a:gdLst/>
            <a:ahLst/>
            <a:cxnLst/>
            <a:rect l="l" t="t" r="r" b="b"/>
            <a:pathLst>
              <a:path w="963167">
                <a:moveTo>
                  <a:pt x="0" y="0"/>
                </a:moveTo>
                <a:lnTo>
                  <a:pt x="963167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704816" y="2730089"/>
            <a:ext cx="1375627" cy="1171455"/>
          </a:xfrm>
          <a:custGeom>
            <a:avLst/>
            <a:gdLst/>
            <a:ahLst/>
            <a:cxnLst/>
            <a:rect l="l" t="t" r="r" b="b"/>
            <a:pathLst>
              <a:path w="1375627" h="1171455">
                <a:moveTo>
                  <a:pt x="1375627" y="585664"/>
                </a:moveTo>
                <a:lnTo>
                  <a:pt x="687825" y="0"/>
                </a:lnTo>
                <a:lnTo>
                  <a:pt x="0" y="585664"/>
                </a:lnTo>
                <a:lnTo>
                  <a:pt x="687825" y="1171455"/>
                </a:lnTo>
                <a:lnTo>
                  <a:pt x="1375627" y="585664"/>
                </a:lnTo>
                <a:close/>
              </a:path>
            </a:pathLst>
          </a:custGeom>
          <a:solidFill>
            <a:srgbClr val="2574EC">
              <a:alpha val="61176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523488" y="3244596"/>
            <a:ext cx="137160" cy="137159"/>
          </a:xfrm>
          <a:custGeom>
            <a:avLst/>
            <a:gdLst/>
            <a:ahLst/>
            <a:cxnLst/>
            <a:rect l="l" t="t" r="r" b="b"/>
            <a:pathLst>
              <a:path w="137160" h="137159">
                <a:moveTo>
                  <a:pt x="0" y="0"/>
                </a:moveTo>
                <a:lnTo>
                  <a:pt x="0" y="137159"/>
                </a:lnTo>
                <a:lnTo>
                  <a:pt x="13716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397502" y="3992118"/>
            <a:ext cx="0" cy="490727"/>
          </a:xfrm>
          <a:custGeom>
            <a:avLst/>
            <a:gdLst/>
            <a:ahLst/>
            <a:cxnLst/>
            <a:rect l="l" t="t" r="r" b="b"/>
            <a:pathLst>
              <a:path h="490727">
                <a:moveTo>
                  <a:pt x="0" y="490727"/>
                </a:moveTo>
                <a:lnTo>
                  <a:pt x="0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328160" y="3922776"/>
            <a:ext cx="137160" cy="137160"/>
          </a:xfrm>
          <a:custGeom>
            <a:avLst/>
            <a:gdLst/>
            <a:ahLst/>
            <a:cxnLst/>
            <a:rect l="l" t="t" r="r" b="b"/>
            <a:pathLst>
              <a:path w="137160" h="137160">
                <a:moveTo>
                  <a:pt x="0" y="137160"/>
                </a:moveTo>
                <a:lnTo>
                  <a:pt x="137160" y="137160"/>
                </a:lnTo>
                <a:lnTo>
                  <a:pt x="68579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91200" y="2857500"/>
            <a:ext cx="1498092" cy="909827"/>
          </a:xfrm>
          <a:custGeom>
            <a:avLst/>
            <a:gdLst/>
            <a:ahLst/>
            <a:cxnLst/>
            <a:rect l="l" t="t" r="r" b="b"/>
            <a:pathLst>
              <a:path w="1498092" h="909827">
                <a:moveTo>
                  <a:pt x="0" y="239267"/>
                </a:moveTo>
                <a:lnTo>
                  <a:pt x="0" y="670560"/>
                </a:lnTo>
                <a:lnTo>
                  <a:pt x="793" y="690175"/>
                </a:lnTo>
                <a:lnTo>
                  <a:pt x="6957" y="728038"/>
                </a:lnTo>
                <a:lnTo>
                  <a:pt x="26718" y="780489"/>
                </a:lnTo>
                <a:lnTo>
                  <a:pt x="57617" y="826246"/>
                </a:lnTo>
                <a:lnTo>
                  <a:pt x="97987" y="863644"/>
                </a:lnTo>
                <a:lnTo>
                  <a:pt x="146161" y="891016"/>
                </a:lnTo>
                <a:lnTo>
                  <a:pt x="200473" y="906694"/>
                </a:lnTo>
                <a:lnTo>
                  <a:pt x="239267" y="909827"/>
                </a:lnTo>
                <a:lnTo>
                  <a:pt x="1258824" y="909827"/>
                </a:lnTo>
                <a:lnTo>
                  <a:pt x="1297618" y="906694"/>
                </a:lnTo>
                <a:lnTo>
                  <a:pt x="1351930" y="891016"/>
                </a:lnTo>
                <a:lnTo>
                  <a:pt x="1400104" y="863644"/>
                </a:lnTo>
                <a:lnTo>
                  <a:pt x="1440474" y="826246"/>
                </a:lnTo>
                <a:lnTo>
                  <a:pt x="1471373" y="780489"/>
                </a:lnTo>
                <a:lnTo>
                  <a:pt x="1491134" y="728038"/>
                </a:lnTo>
                <a:lnTo>
                  <a:pt x="1497298" y="690175"/>
                </a:lnTo>
                <a:lnTo>
                  <a:pt x="1498092" y="670560"/>
                </a:lnTo>
                <a:lnTo>
                  <a:pt x="1498092" y="239267"/>
                </a:lnTo>
                <a:lnTo>
                  <a:pt x="1494958" y="200473"/>
                </a:lnTo>
                <a:lnTo>
                  <a:pt x="1479280" y="146161"/>
                </a:lnTo>
                <a:lnTo>
                  <a:pt x="1451908" y="97987"/>
                </a:lnTo>
                <a:lnTo>
                  <a:pt x="1414510" y="57617"/>
                </a:lnTo>
                <a:lnTo>
                  <a:pt x="1368753" y="26718"/>
                </a:lnTo>
                <a:lnTo>
                  <a:pt x="1316302" y="6957"/>
                </a:lnTo>
                <a:lnTo>
                  <a:pt x="1278439" y="793"/>
                </a:lnTo>
                <a:lnTo>
                  <a:pt x="1258824" y="0"/>
                </a:lnTo>
                <a:lnTo>
                  <a:pt x="239267" y="0"/>
                </a:lnTo>
                <a:lnTo>
                  <a:pt x="200473" y="3133"/>
                </a:lnTo>
                <a:lnTo>
                  <a:pt x="146161" y="18811"/>
                </a:lnTo>
                <a:lnTo>
                  <a:pt x="97987" y="46183"/>
                </a:lnTo>
                <a:lnTo>
                  <a:pt x="57617" y="83581"/>
                </a:lnTo>
                <a:lnTo>
                  <a:pt x="26718" y="129338"/>
                </a:lnTo>
                <a:lnTo>
                  <a:pt x="6957" y="181789"/>
                </a:lnTo>
                <a:lnTo>
                  <a:pt x="793" y="219652"/>
                </a:lnTo>
                <a:lnTo>
                  <a:pt x="0" y="239267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82362" y="3313938"/>
            <a:ext cx="512063" cy="0"/>
          </a:xfrm>
          <a:custGeom>
            <a:avLst/>
            <a:gdLst/>
            <a:ahLst/>
            <a:cxnLst/>
            <a:rect l="l" t="t" r="r" b="b"/>
            <a:pathLst>
              <a:path w="512063">
                <a:moveTo>
                  <a:pt x="0" y="0"/>
                </a:moveTo>
                <a:lnTo>
                  <a:pt x="512063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625084" y="3244596"/>
            <a:ext cx="137160" cy="137159"/>
          </a:xfrm>
          <a:custGeom>
            <a:avLst/>
            <a:gdLst/>
            <a:ahLst/>
            <a:cxnLst/>
            <a:rect l="l" t="t" r="r" b="b"/>
            <a:pathLst>
              <a:path w="137160" h="137159">
                <a:moveTo>
                  <a:pt x="0" y="0"/>
                </a:moveTo>
                <a:lnTo>
                  <a:pt x="0" y="137159"/>
                </a:lnTo>
                <a:lnTo>
                  <a:pt x="13716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987903" y="2562544"/>
            <a:ext cx="2037458" cy="1526017"/>
          </a:xfrm>
          <a:custGeom>
            <a:avLst/>
            <a:gdLst/>
            <a:ahLst/>
            <a:cxnLst/>
            <a:rect l="l" t="t" r="r" b="b"/>
            <a:pathLst>
              <a:path w="2037458" h="1526017">
                <a:moveTo>
                  <a:pt x="1018727" y="0"/>
                </a:moveTo>
                <a:lnTo>
                  <a:pt x="0" y="762958"/>
                </a:lnTo>
                <a:lnTo>
                  <a:pt x="1018727" y="1526017"/>
                </a:lnTo>
                <a:lnTo>
                  <a:pt x="2037458" y="762958"/>
                </a:lnTo>
                <a:lnTo>
                  <a:pt x="1018727" y="0"/>
                </a:lnTo>
                <a:close/>
              </a:path>
            </a:pathLst>
          </a:custGeom>
          <a:solidFill>
            <a:srgbClr val="2574EC">
              <a:alpha val="61176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01306" y="3313938"/>
            <a:ext cx="512064" cy="0"/>
          </a:xfrm>
          <a:custGeom>
            <a:avLst/>
            <a:gdLst/>
            <a:ahLst/>
            <a:cxnLst/>
            <a:rect l="l" t="t" r="r" b="b"/>
            <a:pathLst>
              <a:path w="512064">
                <a:moveTo>
                  <a:pt x="0" y="0"/>
                </a:moveTo>
                <a:lnTo>
                  <a:pt x="512064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844028" y="3244596"/>
            <a:ext cx="137160" cy="137159"/>
          </a:xfrm>
          <a:custGeom>
            <a:avLst/>
            <a:gdLst/>
            <a:ahLst/>
            <a:cxnLst/>
            <a:rect l="l" t="t" r="r" b="b"/>
            <a:pathLst>
              <a:path w="137160" h="137159">
                <a:moveTo>
                  <a:pt x="0" y="0"/>
                </a:moveTo>
                <a:lnTo>
                  <a:pt x="0" y="137159"/>
                </a:lnTo>
                <a:lnTo>
                  <a:pt x="137160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450580" y="1333500"/>
            <a:ext cx="1104900" cy="740663"/>
          </a:xfrm>
          <a:custGeom>
            <a:avLst/>
            <a:gdLst/>
            <a:ahLst/>
            <a:cxnLst/>
            <a:rect l="l" t="t" r="r" b="b"/>
            <a:pathLst>
              <a:path w="1104900" h="740663">
                <a:moveTo>
                  <a:pt x="0" y="370332"/>
                </a:moveTo>
                <a:lnTo>
                  <a:pt x="1831" y="400697"/>
                </a:lnTo>
                <a:lnTo>
                  <a:pt x="7232" y="430387"/>
                </a:lnTo>
                <a:lnTo>
                  <a:pt x="28169" y="487363"/>
                </a:lnTo>
                <a:lnTo>
                  <a:pt x="61673" y="540494"/>
                </a:lnTo>
                <a:lnTo>
                  <a:pt x="106606" y="589019"/>
                </a:lnTo>
                <a:lnTo>
                  <a:pt x="161829" y="632174"/>
                </a:lnTo>
                <a:lnTo>
                  <a:pt x="226204" y="669194"/>
                </a:lnTo>
                <a:lnTo>
                  <a:pt x="261467" y="685165"/>
                </a:lnTo>
                <a:lnTo>
                  <a:pt x="298591" y="699317"/>
                </a:lnTo>
                <a:lnTo>
                  <a:pt x="337435" y="711553"/>
                </a:lnTo>
                <a:lnTo>
                  <a:pt x="377854" y="721778"/>
                </a:lnTo>
                <a:lnTo>
                  <a:pt x="419707" y="729897"/>
                </a:lnTo>
                <a:lnTo>
                  <a:pt x="462853" y="735815"/>
                </a:lnTo>
                <a:lnTo>
                  <a:pt x="507148" y="739435"/>
                </a:lnTo>
                <a:lnTo>
                  <a:pt x="552450" y="740663"/>
                </a:lnTo>
                <a:lnTo>
                  <a:pt x="597751" y="739435"/>
                </a:lnTo>
                <a:lnTo>
                  <a:pt x="642046" y="735815"/>
                </a:lnTo>
                <a:lnTo>
                  <a:pt x="685192" y="729897"/>
                </a:lnTo>
                <a:lnTo>
                  <a:pt x="727045" y="721778"/>
                </a:lnTo>
                <a:lnTo>
                  <a:pt x="767464" y="711553"/>
                </a:lnTo>
                <a:lnTo>
                  <a:pt x="806308" y="699317"/>
                </a:lnTo>
                <a:lnTo>
                  <a:pt x="843432" y="685165"/>
                </a:lnTo>
                <a:lnTo>
                  <a:pt x="878695" y="669194"/>
                </a:lnTo>
                <a:lnTo>
                  <a:pt x="911955" y="651498"/>
                </a:lnTo>
                <a:lnTo>
                  <a:pt x="971896" y="611316"/>
                </a:lnTo>
                <a:lnTo>
                  <a:pt x="1022116" y="565381"/>
                </a:lnTo>
                <a:lnTo>
                  <a:pt x="1061477" y="514457"/>
                </a:lnTo>
                <a:lnTo>
                  <a:pt x="1088841" y="459307"/>
                </a:lnTo>
                <a:lnTo>
                  <a:pt x="1103068" y="400697"/>
                </a:lnTo>
                <a:lnTo>
                  <a:pt x="1104900" y="370332"/>
                </a:lnTo>
                <a:lnTo>
                  <a:pt x="1103068" y="339966"/>
                </a:lnTo>
                <a:lnTo>
                  <a:pt x="1088841" y="281356"/>
                </a:lnTo>
                <a:lnTo>
                  <a:pt x="1061477" y="226206"/>
                </a:lnTo>
                <a:lnTo>
                  <a:pt x="1022116" y="175282"/>
                </a:lnTo>
                <a:lnTo>
                  <a:pt x="971896" y="129347"/>
                </a:lnTo>
                <a:lnTo>
                  <a:pt x="911955" y="89165"/>
                </a:lnTo>
                <a:lnTo>
                  <a:pt x="878695" y="71469"/>
                </a:lnTo>
                <a:lnTo>
                  <a:pt x="843432" y="55498"/>
                </a:lnTo>
                <a:lnTo>
                  <a:pt x="806308" y="41346"/>
                </a:lnTo>
                <a:lnTo>
                  <a:pt x="767464" y="29110"/>
                </a:lnTo>
                <a:lnTo>
                  <a:pt x="727045" y="18885"/>
                </a:lnTo>
                <a:lnTo>
                  <a:pt x="685192" y="10766"/>
                </a:lnTo>
                <a:lnTo>
                  <a:pt x="642046" y="4848"/>
                </a:lnTo>
                <a:lnTo>
                  <a:pt x="597751" y="1228"/>
                </a:lnTo>
                <a:lnTo>
                  <a:pt x="552450" y="0"/>
                </a:lnTo>
                <a:lnTo>
                  <a:pt x="507148" y="1228"/>
                </a:lnTo>
                <a:lnTo>
                  <a:pt x="462853" y="4848"/>
                </a:lnTo>
                <a:lnTo>
                  <a:pt x="419707" y="10766"/>
                </a:lnTo>
                <a:lnTo>
                  <a:pt x="377854" y="18885"/>
                </a:lnTo>
                <a:lnTo>
                  <a:pt x="337435" y="29110"/>
                </a:lnTo>
                <a:lnTo>
                  <a:pt x="298591" y="41346"/>
                </a:lnTo>
                <a:lnTo>
                  <a:pt x="261467" y="55498"/>
                </a:lnTo>
                <a:lnTo>
                  <a:pt x="226204" y="71469"/>
                </a:lnTo>
                <a:lnTo>
                  <a:pt x="192944" y="89165"/>
                </a:lnTo>
                <a:lnTo>
                  <a:pt x="133003" y="129347"/>
                </a:lnTo>
                <a:lnTo>
                  <a:pt x="82783" y="175282"/>
                </a:lnTo>
                <a:lnTo>
                  <a:pt x="43422" y="226206"/>
                </a:lnTo>
                <a:lnTo>
                  <a:pt x="16058" y="281356"/>
                </a:lnTo>
                <a:lnTo>
                  <a:pt x="1831" y="339966"/>
                </a:lnTo>
                <a:lnTo>
                  <a:pt x="0" y="370332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8990838" y="2181605"/>
            <a:ext cx="0" cy="281940"/>
          </a:xfrm>
          <a:custGeom>
            <a:avLst/>
            <a:gdLst/>
            <a:ahLst/>
            <a:cxnLst/>
            <a:rect l="l" t="t" r="r" b="b"/>
            <a:pathLst>
              <a:path h="281940">
                <a:moveTo>
                  <a:pt x="0" y="281940"/>
                </a:moveTo>
                <a:lnTo>
                  <a:pt x="0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921496" y="2112264"/>
            <a:ext cx="137159" cy="137160"/>
          </a:xfrm>
          <a:custGeom>
            <a:avLst/>
            <a:gdLst/>
            <a:ahLst/>
            <a:cxnLst/>
            <a:rect l="l" t="t" r="r" b="b"/>
            <a:pathLst>
              <a:path w="137159" h="137160">
                <a:moveTo>
                  <a:pt x="0" y="137160"/>
                </a:moveTo>
                <a:lnTo>
                  <a:pt x="137159" y="137160"/>
                </a:lnTo>
                <a:lnTo>
                  <a:pt x="68579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483596" y="1274064"/>
            <a:ext cx="1485900" cy="800100"/>
          </a:xfrm>
          <a:custGeom>
            <a:avLst/>
            <a:gdLst/>
            <a:ahLst/>
            <a:cxnLst/>
            <a:rect l="l" t="t" r="r" b="b"/>
            <a:pathLst>
              <a:path w="1485900" h="800100">
                <a:moveTo>
                  <a:pt x="0" y="239395"/>
                </a:moveTo>
                <a:lnTo>
                  <a:pt x="0" y="560705"/>
                </a:lnTo>
                <a:lnTo>
                  <a:pt x="793" y="580338"/>
                </a:lnTo>
                <a:lnTo>
                  <a:pt x="6957" y="618232"/>
                </a:lnTo>
                <a:lnTo>
                  <a:pt x="26722" y="670717"/>
                </a:lnTo>
                <a:lnTo>
                  <a:pt x="57629" y="716497"/>
                </a:lnTo>
                <a:lnTo>
                  <a:pt x="98014" y="753908"/>
                </a:lnTo>
                <a:lnTo>
                  <a:pt x="146214" y="781286"/>
                </a:lnTo>
                <a:lnTo>
                  <a:pt x="200565" y="796966"/>
                </a:lnTo>
                <a:lnTo>
                  <a:pt x="239395" y="800100"/>
                </a:lnTo>
                <a:lnTo>
                  <a:pt x="1246504" y="800100"/>
                </a:lnTo>
                <a:lnTo>
                  <a:pt x="1285334" y="796966"/>
                </a:lnTo>
                <a:lnTo>
                  <a:pt x="1339685" y="781286"/>
                </a:lnTo>
                <a:lnTo>
                  <a:pt x="1387885" y="753908"/>
                </a:lnTo>
                <a:lnTo>
                  <a:pt x="1428270" y="716497"/>
                </a:lnTo>
                <a:lnTo>
                  <a:pt x="1459177" y="670717"/>
                </a:lnTo>
                <a:lnTo>
                  <a:pt x="1478942" y="618232"/>
                </a:lnTo>
                <a:lnTo>
                  <a:pt x="1485106" y="580338"/>
                </a:lnTo>
                <a:lnTo>
                  <a:pt x="1485900" y="560705"/>
                </a:lnTo>
                <a:lnTo>
                  <a:pt x="1485900" y="239395"/>
                </a:lnTo>
                <a:lnTo>
                  <a:pt x="1482766" y="200565"/>
                </a:lnTo>
                <a:lnTo>
                  <a:pt x="1467086" y="146214"/>
                </a:lnTo>
                <a:lnTo>
                  <a:pt x="1439708" y="98014"/>
                </a:lnTo>
                <a:lnTo>
                  <a:pt x="1402297" y="57629"/>
                </a:lnTo>
                <a:lnTo>
                  <a:pt x="1356517" y="26722"/>
                </a:lnTo>
                <a:lnTo>
                  <a:pt x="1304032" y="6957"/>
                </a:lnTo>
                <a:lnTo>
                  <a:pt x="1266138" y="793"/>
                </a:lnTo>
                <a:lnTo>
                  <a:pt x="1246504" y="0"/>
                </a:lnTo>
                <a:lnTo>
                  <a:pt x="239395" y="0"/>
                </a:lnTo>
                <a:lnTo>
                  <a:pt x="200565" y="3133"/>
                </a:lnTo>
                <a:lnTo>
                  <a:pt x="146214" y="18813"/>
                </a:lnTo>
                <a:lnTo>
                  <a:pt x="98014" y="46191"/>
                </a:lnTo>
                <a:lnTo>
                  <a:pt x="57629" y="83602"/>
                </a:lnTo>
                <a:lnTo>
                  <a:pt x="26722" y="129382"/>
                </a:lnTo>
                <a:lnTo>
                  <a:pt x="6957" y="181867"/>
                </a:lnTo>
                <a:lnTo>
                  <a:pt x="793" y="219761"/>
                </a:lnTo>
                <a:lnTo>
                  <a:pt x="0" y="239395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637014" y="1715262"/>
            <a:ext cx="775715" cy="0"/>
          </a:xfrm>
          <a:custGeom>
            <a:avLst/>
            <a:gdLst/>
            <a:ahLst/>
            <a:cxnLst/>
            <a:rect l="l" t="t" r="r" b="b"/>
            <a:pathLst>
              <a:path w="775715">
                <a:moveTo>
                  <a:pt x="0" y="0"/>
                </a:moveTo>
                <a:lnTo>
                  <a:pt x="775715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343388" y="1645920"/>
            <a:ext cx="137159" cy="137159"/>
          </a:xfrm>
          <a:custGeom>
            <a:avLst/>
            <a:gdLst/>
            <a:ahLst/>
            <a:cxnLst/>
            <a:rect l="l" t="t" r="r" b="b"/>
            <a:pathLst>
              <a:path w="137159" h="137159">
                <a:moveTo>
                  <a:pt x="0" y="0"/>
                </a:moveTo>
                <a:lnTo>
                  <a:pt x="0" y="137159"/>
                </a:lnTo>
                <a:lnTo>
                  <a:pt x="137159" y="68579"/>
                </a:lnTo>
                <a:lnTo>
                  <a:pt x="0" y="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627451" y="2683294"/>
            <a:ext cx="1209334" cy="1159389"/>
          </a:xfrm>
          <a:custGeom>
            <a:avLst/>
            <a:gdLst/>
            <a:ahLst/>
            <a:cxnLst/>
            <a:rect l="l" t="t" r="r" b="b"/>
            <a:pathLst>
              <a:path w="1209334" h="1159389">
                <a:moveTo>
                  <a:pt x="913534" y="210362"/>
                </a:moveTo>
                <a:lnTo>
                  <a:pt x="604665" y="0"/>
                </a:lnTo>
                <a:lnTo>
                  <a:pt x="295819" y="210362"/>
                </a:lnTo>
                <a:lnTo>
                  <a:pt x="0" y="438600"/>
                </a:lnTo>
                <a:lnTo>
                  <a:pt x="104947" y="796885"/>
                </a:lnTo>
                <a:lnTo>
                  <a:pt x="230959" y="1148327"/>
                </a:lnTo>
                <a:lnTo>
                  <a:pt x="604665" y="1159389"/>
                </a:lnTo>
                <a:lnTo>
                  <a:pt x="978411" y="1148328"/>
                </a:lnTo>
                <a:lnTo>
                  <a:pt x="1104383" y="796885"/>
                </a:lnTo>
                <a:lnTo>
                  <a:pt x="1209334" y="438601"/>
                </a:lnTo>
                <a:lnTo>
                  <a:pt x="913534" y="210362"/>
                </a:lnTo>
                <a:close/>
              </a:path>
            </a:pathLst>
          </a:custGeom>
          <a:solidFill>
            <a:srgbClr val="2574EC">
              <a:alpha val="61176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180826" y="2181605"/>
            <a:ext cx="0" cy="371856"/>
          </a:xfrm>
          <a:custGeom>
            <a:avLst/>
            <a:gdLst/>
            <a:ahLst/>
            <a:cxnLst/>
            <a:rect l="l" t="t" r="r" b="b"/>
            <a:pathLst>
              <a:path h="371856">
                <a:moveTo>
                  <a:pt x="0" y="371856"/>
                </a:moveTo>
                <a:lnTo>
                  <a:pt x="0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111484" y="2484120"/>
            <a:ext cx="137160" cy="137159"/>
          </a:xfrm>
          <a:custGeom>
            <a:avLst/>
            <a:gdLst/>
            <a:ahLst/>
            <a:cxnLst/>
            <a:rect l="l" t="t" r="r" b="b"/>
            <a:pathLst>
              <a:path w="137160" h="137159">
                <a:moveTo>
                  <a:pt x="137160" y="0"/>
                </a:moveTo>
                <a:lnTo>
                  <a:pt x="0" y="0"/>
                </a:lnTo>
                <a:lnTo>
                  <a:pt x="68580" y="137159"/>
                </a:lnTo>
                <a:lnTo>
                  <a:pt x="137160" y="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53377" y="4586302"/>
            <a:ext cx="1277840" cy="507828"/>
          </a:xfrm>
          <a:custGeom>
            <a:avLst/>
            <a:gdLst/>
            <a:ahLst/>
            <a:cxnLst/>
            <a:rect l="l" t="t" r="r" b="b"/>
            <a:pathLst>
              <a:path w="1277840" h="507828">
                <a:moveTo>
                  <a:pt x="0" y="0"/>
                </a:moveTo>
                <a:lnTo>
                  <a:pt x="0" y="507828"/>
                </a:lnTo>
                <a:lnTo>
                  <a:pt x="1277840" y="507828"/>
                </a:lnTo>
                <a:lnTo>
                  <a:pt x="1277840" y="0"/>
                </a:lnTo>
                <a:lnTo>
                  <a:pt x="0" y="0"/>
                </a:lnTo>
                <a:close/>
              </a:path>
            </a:pathLst>
          </a:custGeom>
          <a:solidFill>
            <a:srgbClr val="383838">
              <a:alpha val="4705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753377" y="5832171"/>
            <a:ext cx="0" cy="383229"/>
          </a:xfrm>
          <a:custGeom>
            <a:avLst/>
            <a:gdLst/>
            <a:ahLst/>
            <a:cxnLst/>
            <a:rect l="l" t="t" r="r" b="b"/>
            <a:pathLst>
              <a:path h="383229">
                <a:moveTo>
                  <a:pt x="0" y="383229"/>
                </a:moveTo>
                <a:lnTo>
                  <a:pt x="0" y="0"/>
                </a:lnTo>
                <a:lnTo>
                  <a:pt x="0" y="383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53377" y="5084659"/>
            <a:ext cx="1277840" cy="1130740"/>
          </a:xfrm>
          <a:custGeom>
            <a:avLst/>
            <a:gdLst/>
            <a:ahLst/>
            <a:cxnLst/>
            <a:rect l="l" t="t" r="r" b="b"/>
            <a:pathLst>
              <a:path w="1277840" h="1130740">
                <a:moveTo>
                  <a:pt x="1277840" y="1130740"/>
                </a:moveTo>
                <a:lnTo>
                  <a:pt x="1277840" y="0"/>
                </a:lnTo>
                <a:lnTo>
                  <a:pt x="0" y="0"/>
                </a:lnTo>
                <a:lnTo>
                  <a:pt x="0" y="1130740"/>
                </a:lnTo>
                <a:lnTo>
                  <a:pt x="1277840" y="1130740"/>
                </a:lnTo>
                <a:close/>
              </a:path>
            </a:pathLst>
          </a:custGeom>
          <a:solidFill>
            <a:srgbClr val="383838">
              <a:alpha val="4705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53376" y="4586285"/>
            <a:ext cx="7" cy="498267"/>
          </a:xfrm>
          <a:custGeom>
            <a:avLst/>
            <a:gdLst/>
            <a:ahLst/>
            <a:cxnLst/>
            <a:rect l="l" t="t" r="r" b="b"/>
            <a:pathLst>
              <a:path w="7" h="498267">
                <a:moveTo>
                  <a:pt x="0" y="498267"/>
                </a:moveTo>
                <a:lnTo>
                  <a:pt x="0" y="0"/>
                </a:lnTo>
                <a:lnTo>
                  <a:pt x="7" y="0"/>
                </a:lnTo>
              </a:path>
            </a:pathLst>
          </a:custGeom>
          <a:ln w="11023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021559" y="4586285"/>
            <a:ext cx="7" cy="498267"/>
          </a:xfrm>
          <a:custGeom>
            <a:avLst/>
            <a:gdLst/>
            <a:ahLst/>
            <a:cxnLst/>
            <a:rect l="l" t="t" r="r" b="b"/>
            <a:pathLst>
              <a:path w="7" h="498267">
                <a:moveTo>
                  <a:pt x="0" y="498267"/>
                </a:moveTo>
                <a:lnTo>
                  <a:pt x="0" y="0"/>
                </a:lnTo>
                <a:lnTo>
                  <a:pt x="7" y="0"/>
                </a:lnTo>
              </a:path>
            </a:pathLst>
          </a:custGeom>
          <a:ln w="11023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753376" y="5084553"/>
            <a:ext cx="0" cy="373743"/>
          </a:xfrm>
          <a:custGeom>
            <a:avLst/>
            <a:gdLst/>
            <a:ahLst/>
            <a:cxnLst/>
            <a:rect l="l" t="t" r="r" b="b"/>
            <a:pathLst>
              <a:path h="373743">
                <a:moveTo>
                  <a:pt x="0" y="0"/>
                </a:moveTo>
                <a:lnTo>
                  <a:pt x="0" y="373743"/>
                </a:lnTo>
              </a:path>
            </a:pathLst>
          </a:custGeom>
          <a:ln w="11023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21559" y="5084553"/>
            <a:ext cx="0" cy="373743"/>
          </a:xfrm>
          <a:custGeom>
            <a:avLst/>
            <a:gdLst/>
            <a:ahLst/>
            <a:cxnLst/>
            <a:rect l="l" t="t" r="r" b="b"/>
            <a:pathLst>
              <a:path h="373743">
                <a:moveTo>
                  <a:pt x="0" y="0"/>
                </a:moveTo>
                <a:lnTo>
                  <a:pt x="0" y="373743"/>
                </a:lnTo>
              </a:path>
            </a:pathLst>
          </a:custGeom>
          <a:ln w="11023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753376" y="5084553"/>
            <a:ext cx="1268182" cy="0"/>
          </a:xfrm>
          <a:custGeom>
            <a:avLst/>
            <a:gdLst/>
            <a:ahLst/>
            <a:cxnLst/>
            <a:rect l="l" t="t" r="r" b="b"/>
            <a:pathLst>
              <a:path w="1268182">
                <a:moveTo>
                  <a:pt x="0" y="0"/>
                </a:moveTo>
                <a:lnTo>
                  <a:pt x="1268182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53376" y="5458297"/>
            <a:ext cx="0" cy="373720"/>
          </a:xfrm>
          <a:custGeom>
            <a:avLst/>
            <a:gdLst/>
            <a:ahLst/>
            <a:cxnLst/>
            <a:rect l="l" t="t" r="r" b="b"/>
            <a:pathLst>
              <a:path h="373720">
                <a:moveTo>
                  <a:pt x="0" y="0"/>
                </a:moveTo>
                <a:lnTo>
                  <a:pt x="0" y="373720"/>
                </a:lnTo>
              </a:path>
            </a:pathLst>
          </a:custGeom>
          <a:ln w="11023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21559" y="5458297"/>
            <a:ext cx="0" cy="373720"/>
          </a:xfrm>
          <a:custGeom>
            <a:avLst/>
            <a:gdLst/>
            <a:ahLst/>
            <a:cxnLst/>
            <a:rect l="l" t="t" r="r" b="b"/>
            <a:pathLst>
              <a:path h="373720">
                <a:moveTo>
                  <a:pt x="0" y="0"/>
                </a:moveTo>
                <a:lnTo>
                  <a:pt x="0" y="373720"/>
                </a:lnTo>
              </a:path>
            </a:pathLst>
          </a:custGeom>
          <a:ln w="11023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53376" y="5458297"/>
            <a:ext cx="1268182" cy="0"/>
          </a:xfrm>
          <a:custGeom>
            <a:avLst/>
            <a:gdLst/>
            <a:ahLst/>
            <a:cxnLst/>
            <a:rect l="l" t="t" r="r" b="b"/>
            <a:pathLst>
              <a:path w="1268182">
                <a:moveTo>
                  <a:pt x="0" y="0"/>
                </a:moveTo>
                <a:lnTo>
                  <a:pt x="1268182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53376" y="5832017"/>
            <a:ext cx="7" cy="373717"/>
          </a:xfrm>
          <a:custGeom>
            <a:avLst/>
            <a:gdLst/>
            <a:ahLst/>
            <a:cxnLst/>
            <a:rect l="l" t="t" r="r" b="b"/>
            <a:pathLst>
              <a:path w="7" h="373717">
                <a:moveTo>
                  <a:pt x="0" y="373717"/>
                </a:moveTo>
                <a:lnTo>
                  <a:pt x="0" y="0"/>
                </a:lnTo>
              </a:path>
            </a:pathLst>
          </a:custGeom>
          <a:ln w="11023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21559" y="5832017"/>
            <a:ext cx="7" cy="373717"/>
          </a:xfrm>
          <a:custGeom>
            <a:avLst/>
            <a:gdLst/>
            <a:ahLst/>
            <a:cxnLst/>
            <a:rect l="l" t="t" r="r" b="b"/>
            <a:pathLst>
              <a:path w="7" h="373717">
                <a:moveTo>
                  <a:pt x="0" y="373717"/>
                </a:moveTo>
                <a:lnTo>
                  <a:pt x="0" y="0"/>
                </a:lnTo>
              </a:path>
            </a:pathLst>
          </a:custGeom>
          <a:ln w="11023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53376" y="5832017"/>
            <a:ext cx="1268182" cy="0"/>
          </a:xfrm>
          <a:custGeom>
            <a:avLst/>
            <a:gdLst/>
            <a:ahLst/>
            <a:cxnLst/>
            <a:rect l="l" t="t" r="r" b="b"/>
            <a:pathLst>
              <a:path w="1268182">
                <a:moveTo>
                  <a:pt x="0" y="0"/>
                </a:moveTo>
                <a:lnTo>
                  <a:pt x="1268182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53376" y="6205727"/>
            <a:ext cx="1192091" cy="7"/>
          </a:xfrm>
          <a:custGeom>
            <a:avLst/>
            <a:gdLst/>
            <a:ahLst/>
            <a:cxnLst/>
            <a:rect l="l" t="t" r="r" b="b"/>
            <a:pathLst>
              <a:path w="1192091" h="7">
                <a:moveTo>
                  <a:pt x="1192091" y="7"/>
                </a:moveTo>
                <a:lnTo>
                  <a:pt x="0" y="7"/>
                </a:lnTo>
                <a:lnTo>
                  <a:pt x="0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91184" y="4586302"/>
            <a:ext cx="1432351" cy="507828"/>
          </a:xfrm>
          <a:custGeom>
            <a:avLst/>
            <a:gdLst/>
            <a:ahLst/>
            <a:cxnLst/>
            <a:rect l="l" t="t" r="r" b="b"/>
            <a:pathLst>
              <a:path w="1432351" h="507828">
                <a:moveTo>
                  <a:pt x="0" y="507828"/>
                </a:moveTo>
                <a:lnTo>
                  <a:pt x="1432351" y="507828"/>
                </a:lnTo>
                <a:lnTo>
                  <a:pt x="1432350" y="0"/>
                </a:lnTo>
                <a:lnTo>
                  <a:pt x="0" y="0"/>
                </a:lnTo>
                <a:lnTo>
                  <a:pt x="0" y="507828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605013" y="4586302"/>
            <a:ext cx="1386170" cy="507828"/>
          </a:xfrm>
          <a:custGeom>
            <a:avLst/>
            <a:gdLst/>
            <a:ahLst/>
            <a:cxnLst/>
            <a:rect l="l" t="t" r="r" b="b"/>
            <a:pathLst>
              <a:path w="1386170" h="507828">
                <a:moveTo>
                  <a:pt x="0" y="0"/>
                </a:moveTo>
                <a:lnTo>
                  <a:pt x="0" y="507828"/>
                </a:lnTo>
                <a:lnTo>
                  <a:pt x="1386170" y="507828"/>
                </a:lnTo>
                <a:lnTo>
                  <a:pt x="1386170" y="0"/>
                </a:lnTo>
                <a:lnTo>
                  <a:pt x="0" y="0"/>
                </a:lnTo>
                <a:close/>
              </a:path>
            </a:pathLst>
          </a:custGeom>
          <a:solidFill>
            <a:srgbClr val="383838">
              <a:alpha val="4705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91185" y="5084659"/>
            <a:ext cx="1432350" cy="383223"/>
          </a:xfrm>
          <a:custGeom>
            <a:avLst/>
            <a:gdLst/>
            <a:ahLst/>
            <a:cxnLst/>
            <a:rect l="l" t="t" r="r" b="b"/>
            <a:pathLst>
              <a:path w="1432350" h="383223">
                <a:moveTo>
                  <a:pt x="0" y="383223"/>
                </a:moveTo>
                <a:lnTo>
                  <a:pt x="1432350" y="383223"/>
                </a:lnTo>
                <a:lnTo>
                  <a:pt x="1432350" y="0"/>
                </a:lnTo>
                <a:lnTo>
                  <a:pt x="0" y="0"/>
                </a:lnTo>
                <a:lnTo>
                  <a:pt x="0" y="3832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91185" y="5458411"/>
            <a:ext cx="1432350" cy="383231"/>
          </a:xfrm>
          <a:custGeom>
            <a:avLst/>
            <a:gdLst/>
            <a:ahLst/>
            <a:cxnLst/>
            <a:rect l="l" t="t" r="r" b="b"/>
            <a:pathLst>
              <a:path w="1432350" h="383231">
                <a:moveTo>
                  <a:pt x="0" y="383231"/>
                </a:moveTo>
                <a:lnTo>
                  <a:pt x="1432350" y="383231"/>
                </a:lnTo>
                <a:lnTo>
                  <a:pt x="1432350" y="0"/>
                </a:lnTo>
                <a:lnTo>
                  <a:pt x="0" y="0"/>
                </a:lnTo>
                <a:lnTo>
                  <a:pt x="0" y="3832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991185" y="5832171"/>
            <a:ext cx="1432350" cy="383229"/>
          </a:xfrm>
          <a:custGeom>
            <a:avLst/>
            <a:gdLst/>
            <a:ahLst/>
            <a:cxnLst/>
            <a:rect l="l" t="t" r="r" b="b"/>
            <a:pathLst>
              <a:path w="1432350" h="383229">
                <a:moveTo>
                  <a:pt x="0" y="383229"/>
                </a:moveTo>
                <a:lnTo>
                  <a:pt x="1432350" y="383229"/>
                </a:lnTo>
                <a:lnTo>
                  <a:pt x="1432350" y="0"/>
                </a:lnTo>
                <a:lnTo>
                  <a:pt x="0" y="0"/>
                </a:lnTo>
                <a:lnTo>
                  <a:pt x="0" y="3832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05014" y="5084659"/>
            <a:ext cx="1386171" cy="1130740"/>
          </a:xfrm>
          <a:custGeom>
            <a:avLst/>
            <a:gdLst/>
            <a:ahLst/>
            <a:cxnLst/>
            <a:rect l="l" t="t" r="r" b="b"/>
            <a:pathLst>
              <a:path w="1386171" h="1130740">
                <a:moveTo>
                  <a:pt x="1386171" y="1130740"/>
                </a:moveTo>
                <a:lnTo>
                  <a:pt x="1386170" y="0"/>
                </a:lnTo>
                <a:lnTo>
                  <a:pt x="0" y="0"/>
                </a:lnTo>
                <a:lnTo>
                  <a:pt x="0" y="1130740"/>
                </a:lnTo>
                <a:lnTo>
                  <a:pt x="1386171" y="1130740"/>
                </a:lnTo>
                <a:close/>
              </a:path>
            </a:pathLst>
          </a:custGeom>
          <a:solidFill>
            <a:srgbClr val="383838">
              <a:alpha val="4705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05007" y="4586285"/>
            <a:ext cx="7" cy="498267"/>
          </a:xfrm>
          <a:custGeom>
            <a:avLst/>
            <a:gdLst/>
            <a:ahLst/>
            <a:cxnLst/>
            <a:rect l="l" t="t" r="r" b="b"/>
            <a:pathLst>
              <a:path w="7" h="498267">
                <a:moveTo>
                  <a:pt x="0" y="498267"/>
                </a:moveTo>
                <a:lnTo>
                  <a:pt x="0" y="0"/>
                </a:lnTo>
                <a:lnTo>
                  <a:pt x="7" y="0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05007" y="5084553"/>
            <a:ext cx="0" cy="373743"/>
          </a:xfrm>
          <a:custGeom>
            <a:avLst/>
            <a:gdLst/>
            <a:ahLst/>
            <a:cxnLst/>
            <a:rect l="l" t="t" r="r" b="b"/>
            <a:pathLst>
              <a:path h="373743">
                <a:moveTo>
                  <a:pt x="0" y="0"/>
                </a:moveTo>
                <a:lnTo>
                  <a:pt x="0" y="373743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05007" y="5084553"/>
            <a:ext cx="1375836" cy="0"/>
          </a:xfrm>
          <a:custGeom>
            <a:avLst/>
            <a:gdLst/>
            <a:ahLst/>
            <a:cxnLst/>
            <a:rect l="l" t="t" r="r" b="b"/>
            <a:pathLst>
              <a:path w="1375836">
                <a:moveTo>
                  <a:pt x="0" y="0"/>
                </a:moveTo>
                <a:lnTo>
                  <a:pt x="1375836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05007" y="5458297"/>
            <a:ext cx="0" cy="373720"/>
          </a:xfrm>
          <a:custGeom>
            <a:avLst/>
            <a:gdLst/>
            <a:ahLst/>
            <a:cxnLst/>
            <a:rect l="l" t="t" r="r" b="b"/>
            <a:pathLst>
              <a:path h="373720">
                <a:moveTo>
                  <a:pt x="0" y="0"/>
                </a:moveTo>
                <a:lnTo>
                  <a:pt x="0" y="373720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605007" y="5458297"/>
            <a:ext cx="1375836" cy="0"/>
          </a:xfrm>
          <a:custGeom>
            <a:avLst/>
            <a:gdLst/>
            <a:ahLst/>
            <a:cxnLst/>
            <a:rect l="l" t="t" r="r" b="b"/>
            <a:pathLst>
              <a:path w="1375836">
                <a:moveTo>
                  <a:pt x="0" y="0"/>
                </a:moveTo>
                <a:lnTo>
                  <a:pt x="1375836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05007" y="5832017"/>
            <a:ext cx="7" cy="373717"/>
          </a:xfrm>
          <a:custGeom>
            <a:avLst/>
            <a:gdLst/>
            <a:ahLst/>
            <a:cxnLst/>
            <a:rect l="l" t="t" r="r" b="b"/>
            <a:pathLst>
              <a:path w="7" h="373717">
                <a:moveTo>
                  <a:pt x="0" y="373717"/>
                </a:moveTo>
                <a:lnTo>
                  <a:pt x="0" y="0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605007" y="5832017"/>
            <a:ext cx="1375836" cy="0"/>
          </a:xfrm>
          <a:custGeom>
            <a:avLst/>
            <a:gdLst/>
            <a:ahLst/>
            <a:cxnLst/>
            <a:rect l="l" t="t" r="r" b="b"/>
            <a:pathLst>
              <a:path w="1375836">
                <a:moveTo>
                  <a:pt x="0" y="0"/>
                </a:moveTo>
                <a:lnTo>
                  <a:pt x="1375836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05007" y="6205727"/>
            <a:ext cx="1293286" cy="7"/>
          </a:xfrm>
          <a:custGeom>
            <a:avLst/>
            <a:gdLst/>
            <a:ahLst/>
            <a:cxnLst/>
            <a:rect l="l" t="t" r="r" b="b"/>
            <a:pathLst>
              <a:path w="1293286" h="7">
                <a:moveTo>
                  <a:pt x="1293286" y="7"/>
                </a:moveTo>
                <a:lnTo>
                  <a:pt x="0" y="7"/>
                </a:lnTo>
                <a:lnTo>
                  <a:pt x="0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80843" y="4586285"/>
            <a:ext cx="7" cy="498267"/>
          </a:xfrm>
          <a:custGeom>
            <a:avLst/>
            <a:gdLst/>
            <a:ahLst/>
            <a:cxnLst/>
            <a:rect l="l" t="t" r="r" b="b"/>
            <a:pathLst>
              <a:path w="7" h="498267">
                <a:moveTo>
                  <a:pt x="0" y="498267"/>
                </a:moveTo>
                <a:lnTo>
                  <a:pt x="0" y="0"/>
                </a:lnTo>
                <a:lnTo>
                  <a:pt x="7" y="0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412472" y="4586285"/>
            <a:ext cx="7" cy="498267"/>
          </a:xfrm>
          <a:custGeom>
            <a:avLst/>
            <a:gdLst/>
            <a:ahLst/>
            <a:cxnLst/>
            <a:rect l="l" t="t" r="r" b="b"/>
            <a:pathLst>
              <a:path w="7" h="498267">
                <a:moveTo>
                  <a:pt x="0" y="498267"/>
                </a:moveTo>
                <a:lnTo>
                  <a:pt x="0" y="0"/>
                </a:lnTo>
                <a:lnTo>
                  <a:pt x="7" y="0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980843" y="5084553"/>
            <a:ext cx="0" cy="373743"/>
          </a:xfrm>
          <a:custGeom>
            <a:avLst/>
            <a:gdLst/>
            <a:ahLst/>
            <a:cxnLst/>
            <a:rect l="l" t="t" r="r" b="b"/>
            <a:pathLst>
              <a:path h="373743">
                <a:moveTo>
                  <a:pt x="0" y="0"/>
                </a:moveTo>
                <a:lnTo>
                  <a:pt x="0" y="373743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412472" y="5084553"/>
            <a:ext cx="0" cy="373743"/>
          </a:xfrm>
          <a:custGeom>
            <a:avLst/>
            <a:gdLst/>
            <a:ahLst/>
            <a:cxnLst/>
            <a:rect l="l" t="t" r="r" b="b"/>
            <a:pathLst>
              <a:path h="373743">
                <a:moveTo>
                  <a:pt x="0" y="0"/>
                </a:moveTo>
                <a:lnTo>
                  <a:pt x="0" y="373743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80843" y="5084553"/>
            <a:ext cx="1431628" cy="0"/>
          </a:xfrm>
          <a:custGeom>
            <a:avLst/>
            <a:gdLst/>
            <a:ahLst/>
            <a:cxnLst/>
            <a:rect l="l" t="t" r="r" b="b"/>
            <a:pathLst>
              <a:path w="1431628">
                <a:moveTo>
                  <a:pt x="0" y="0"/>
                </a:moveTo>
                <a:lnTo>
                  <a:pt x="1431628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80843" y="5458297"/>
            <a:ext cx="0" cy="373720"/>
          </a:xfrm>
          <a:custGeom>
            <a:avLst/>
            <a:gdLst/>
            <a:ahLst/>
            <a:cxnLst/>
            <a:rect l="l" t="t" r="r" b="b"/>
            <a:pathLst>
              <a:path h="373720">
                <a:moveTo>
                  <a:pt x="0" y="0"/>
                </a:moveTo>
                <a:lnTo>
                  <a:pt x="0" y="373720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412472" y="5458297"/>
            <a:ext cx="0" cy="373720"/>
          </a:xfrm>
          <a:custGeom>
            <a:avLst/>
            <a:gdLst/>
            <a:ahLst/>
            <a:cxnLst/>
            <a:rect l="l" t="t" r="r" b="b"/>
            <a:pathLst>
              <a:path h="373720">
                <a:moveTo>
                  <a:pt x="0" y="0"/>
                </a:moveTo>
                <a:lnTo>
                  <a:pt x="0" y="373720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80843" y="5458297"/>
            <a:ext cx="1431628" cy="0"/>
          </a:xfrm>
          <a:custGeom>
            <a:avLst/>
            <a:gdLst/>
            <a:ahLst/>
            <a:cxnLst/>
            <a:rect l="l" t="t" r="r" b="b"/>
            <a:pathLst>
              <a:path w="1431628">
                <a:moveTo>
                  <a:pt x="0" y="0"/>
                </a:moveTo>
                <a:lnTo>
                  <a:pt x="1431628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980843" y="5832017"/>
            <a:ext cx="7" cy="373717"/>
          </a:xfrm>
          <a:custGeom>
            <a:avLst/>
            <a:gdLst/>
            <a:ahLst/>
            <a:cxnLst/>
            <a:rect l="l" t="t" r="r" b="b"/>
            <a:pathLst>
              <a:path w="7" h="373717">
                <a:moveTo>
                  <a:pt x="0" y="373717"/>
                </a:moveTo>
                <a:lnTo>
                  <a:pt x="0" y="0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412472" y="5832017"/>
            <a:ext cx="7" cy="373717"/>
          </a:xfrm>
          <a:custGeom>
            <a:avLst/>
            <a:gdLst/>
            <a:ahLst/>
            <a:cxnLst/>
            <a:rect l="l" t="t" r="r" b="b"/>
            <a:pathLst>
              <a:path w="7" h="373717">
                <a:moveTo>
                  <a:pt x="0" y="373717"/>
                </a:moveTo>
                <a:lnTo>
                  <a:pt x="0" y="0"/>
                </a:lnTo>
              </a:path>
            </a:pathLst>
          </a:custGeom>
          <a:ln w="11061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980843" y="5832017"/>
            <a:ext cx="1431628" cy="0"/>
          </a:xfrm>
          <a:custGeom>
            <a:avLst/>
            <a:gdLst/>
            <a:ahLst/>
            <a:cxnLst/>
            <a:rect l="l" t="t" r="r" b="b"/>
            <a:pathLst>
              <a:path w="1431628">
                <a:moveTo>
                  <a:pt x="0" y="0"/>
                </a:moveTo>
                <a:lnTo>
                  <a:pt x="1431628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980844" y="6205727"/>
            <a:ext cx="1345731" cy="7"/>
          </a:xfrm>
          <a:custGeom>
            <a:avLst/>
            <a:gdLst/>
            <a:ahLst/>
            <a:cxnLst/>
            <a:rect l="l" t="t" r="r" b="b"/>
            <a:pathLst>
              <a:path w="1345731" h="7">
                <a:moveTo>
                  <a:pt x="1345731" y="7"/>
                </a:moveTo>
                <a:lnTo>
                  <a:pt x="0" y="7"/>
                </a:lnTo>
                <a:lnTo>
                  <a:pt x="0" y="0"/>
                </a:lnTo>
              </a:path>
            </a:pathLst>
          </a:custGeom>
          <a:ln w="11048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90838" y="4200906"/>
            <a:ext cx="0" cy="281939"/>
          </a:xfrm>
          <a:custGeom>
            <a:avLst/>
            <a:gdLst/>
            <a:ahLst/>
            <a:cxnLst/>
            <a:rect l="l" t="t" r="r" b="b"/>
            <a:pathLst>
              <a:path h="281939">
                <a:moveTo>
                  <a:pt x="0" y="281940"/>
                </a:moveTo>
                <a:lnTo>
                  <a:pt x="0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21496" y="4131564"/>
            <a:ext cx="137159" cy="137160"/>
          </a:xfrm>
          <a:custGeom>
            <a:avLst/>
            <a:gdLst/>
            <a:ahLst/>
            <a:cxnLst/>
            <a:rect l="l" t="t" r="r" b="b"/>
            <a:pathLst>
              <a:path w="137159" h="137160">
                <a:moveTo>
                  <a:pt x="0" y="137160"/>
                </a:moveTo>
                <a:lnTo>
                  <a:pt x="137159" y="137160"/>
                </a:lnTo>
                <a:lnTo>
                  <a:pt x="68579" y="0"/>
                </a:lnTo>
                <a:lnTo>
                  <a:pt x="0" y="13716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63397" y="412623"/>
            <a:ext cx="282912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10" dirty="0">
                <a:solidFill>
                  <a:srgbClr val="FFFFFF"/>
                </a:solidFill>
                <a:latin typeface="Cambria"/>
                <a:cs typeface="Cambria"/>
              </a:rPr>
              <a:t>Hyperparameter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04514" y="412623"/>
            <a:ext cx="1247316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Tuning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566666" y="412623"/>
            <a:ext cx="187845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-169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66310" y="412623"/>
            <a:ext cx="1671706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31" dirty="0">
                <a:solidFill>
                  <a:srgbClr val="FFFFFF"/>
                </a:solidFill>
                <a:latin typeface="Cambria"/>
                <a:cs typeface="Cambria"/>
              </a:rPr>
              <a:t>Chunking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49949" y="412623"/>
            <a:ext cx="31955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&amp;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81419" y="412623"/>
            <a:ext cx="1554537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" dirty="0">
                <a:solidFill>
                  <a:srgbClr val="FFFFFF"/>
                </a:solidFill>
                <a:latin typeface="Cambria"/>
                <a:cs typeface="Cambria"/>
              </a:rPr>
              <a:t>Retrieval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88523" y="1431166"/>
            <a:ext cx="888261" cy="503936"/>
          </a:xfrm>
          <a:prstGeom prst="rect">
            <a:avLst/>
          </a:prstGeom>
        </p:spPr>
        <p:txBody>
          <a:bodyPr wrap="square" lIns="0" tIns="10890" rIns="0" bIns="0" rtlCol="0">
            <a:noAutofit/>
          </a:bodyPr>
          <a:lstStyle/>
          <a:p>
            <a:pPr algn="ctr">
              <a:lnSpc>
                <a:spcPts val="1714"/>
              </a:lnSpc>
            </a:pPr>
            <a:r>
              <a:rPr sz="1550" spc="52" dirty="0">
                <a:solidFill>
                  <a:srgbClr val="FFFFFF"/>
                </a:solidFill>
                <a:latin typeface="Tahoma"/>
                <a:cs typeface="Tahoma"/>
              </a:rPr>
              <a:t>Generate</a:t>
            </a:r>
            <a:endParaRPr sz="1550">
              <a:latin typeface="Tahoma"/>
              <a:cs typeface="Tahoma"/>
            </a:endParaRPr>
          </a:p>
          <a:p>
            <a:pPr marL="64274" marR="78271" algn="ctr">
              <a:lnSpc>
                <a:spcPct val="100585"/>
              </a:lnSpc>
              <a:spcBef>
                <a:spcPts val="239"/>
              </a:spcBef>
            </a:pPr>
            <a:r>
              <a:rPr sz="1550" spc="67" dirty="0">
                <a:solidFill>
                  <a:srgbClr val="FFFFFF"/>
                </a:solidFill>
                <a:latin typeface="Tahoma"/>
                <a:cs typeface="Tahoma"/>
              </a:rPr>
              <a:t>Answer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789670" y="1601854"/>
            <a:ext cx="457942" cy="225044"/>
          </a:xfrm>
          <a:prstGeom prst="rect">
            <a:avLst/>
          </a:prstGeom>
        </p:spPr>
        <p:txBody>
          <a:bodyPr wrap="square" lIns="0" tIns="10890" rIns="0" bIns="0" rtlCol="0">
            <a:noAutofit/>
          </a:bodyPr>
          <a:lstStyle/>
          <a:p>
            <a:pPr marL="12700">
              <a:lnSpc>
                <a:spcPts val="1714"/>
              </a:lnSpc>
            </a:pPr>
            <a:r>
              <a:rPr sz="1550" spc="138" dirty="0">
                <a:solidFill>
                  <a:srgbClr val="FFFFFF"/>
                </a:solidFill>
                <a:latin typeface="Tahoma"/>
                <a:cs typeface="Tahoma"/>
              </a:rPr>
              <a:t>LLM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55014" y="2287478"/>
            <a:ext cx="884594" cy="499363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 marR="29260">
              <a:lnSpc>
                <a:spcPts val="1675"/>
              </a:lnSpc>
            </a:pPr>
            <a:r>
              <a:rPr sz="1550" spc="50" dirty="0">
                <a:solidFill>
                  <a:srgbClr val="DEDEDE"/>
                </a:solidFill>
                <a:latin typeface="Tahoma"/>
                <a:cs typeface="Tahoma"/>
              </a:rPr>
              <a:t>Context:</a:t>
            </a:r>
            <a:endParaRPr sz="155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301"/>
              </a:spcBef>
            </a:pPr>
            <a:r>
              <a:rPr sz="1550" spc="45" dirty="0">
                <a:solidFill>
                  <a:srgbClr val="DEDEDE"/>
                </a:solidFill>
                <a:latin typeface="Tahoma"/>
                <a:cs typeface="Tahoma"/>
              </a:rPr>
              <a:t>-----------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5014" y="2992455"/>
            <a:ext cx="921755" cy="1059053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46" dirty="0">
                <a:solidFill>
                  <a:srgbClr val="DEDEDE"/>
                </a:solidFill>
                <a:latin typeface="Tahoma"/>
                <a:cs typeface="Tahoma"/>
              </a:rPr>
              <a:t>Question:</a:t>
            </a:r>
            <a:endParaRPr sz="1550">
              <a:latin typeface="Tahoma"/>
              <a:cs typeface="Tahoma"/>
            </a:endParaRPr>
          </a:p>
          <a:p>
            <a:pPr marL="12700" marR="44631">
              <a:lnSpc>
                <a:spcPts val="1870"/>
              </a:lnSpc>
              <a:spcBef>
                <a:spcPts val="301"/>
              </a:spcBef>
            </a:pPr>
            <a:r>
              <a:rPr sz="1550" spc="61" dirty="0">
                <a:solidFill>
                  <a:srgbClr val="DEDEDE"/>
                </a:solidFill>
                <a:latin typeface="Tahoma"/>
                <a:cs typeface="Tahoma"/>
              </a:rPr>
              <a:t>-</a:t>
            </a:r>
            <a:r>
              <a:rPr sz="1550" spc="51" dirty="0">
                <a:solidFill>
                  <a:srgbClr val="DEDEDE"/>
                </a:solidFill>
                <a:latin typeface="Tahoma"/>
                <a:cs typeface="Tahoma"/>
              </a:rPr>
              <a:t>---</a:t>
            </a:r>
            <a:r>
              <a:rPr sz="1550" spc="36" dirty="0">
                <a:solidFill>
                  <a:srgbClr val="DEDEDE"/>
                </a:solidFill>
                <a:latin typeface="Tahoma"/>
                <a:cs typeface="Tahoma"/>
              </a:rPr>
              <a:t>-</a:t>
            </a:r>
            <a:r>
              <a:rPr sz="1550" spc="51" dirty="0">
                <a:solidFill>
                  <a:srgbClr val="DEDEDE"/>
                </a:solidFill>
                <a:latin typeface="Tahoma"/>
                <a:cs typeface="Tahoma"/>
              </a:rPr>
              <a:t>-</a:t>
            </a:r>
            <a:r>
              <a:rPr sz="1550" spc="36" dirty="0">
                <a:solidFill>
                  <a:srgbClr val="DEDEDE"/>
                </a:solidFill>
                <a:latin typeface="Tahoma"/>
                <a:cs typeface="Tahoma"/>
              </a:rPr>
              <a:t>-</a:t>
            </a:r>
            <a:r>
              <a:rPr sz="1550" spc="51" dirty="0">
                <a:solidFill>
                  <a:srgbClr val="DEDEDE"/>
                </a:solidFill>
                <a:latin typeface="Tahoma"/>
                <a:cs typeface="Tahoma"/>
              </a:rPr>
              <a:t>-</a:t>
            </a:r>
            <a:r>
              <a:rPr sz="1550" spc="36" dirty="0">
                <a:solidFill>
                  <a:srgbClr val="DEDEDE"/>
                </a:solidFill>
                <a:latin typeface="Tahoma"/>
                <a:cs typeface="Tahoma"/>
              </a:rPr>
              <a:t>-</a:t>
            </a:r>
            <a:r>
              <a:rPr sz="1550" spc="51" dirty="0">
                <a:solidFill>
                  <a:srgbClr val="DEDEDE"/>
                </a:solidFill>
                <a:latin typeface="Tahoma"/>
                <a:cs typeface="Tahoma"/>
              </a:rPr>
              <a:t>-</a:t>
            </a:r>
            <a:r>
              <a:rPr sz="1550" spc="21" dirty="0">
                <a:solidFill>
                  <a:srgbClr val="DEDEDE"/>
                </a:solidFill>
                <a:latin typeface="Tahoma"/>
                <a:cs typeface="Tahoma"/>
              </a:rPr>
              <a:t>-</a:t>
            </a:r>
            <a:r>
              <a:rPr sz="1550" spc="18" dirty="0">
                <a:solidFill>
                  <a:srgbClr val="DEDEDE"/>
                </a:solidFill>
                <a:latin typeface="Tahoma"/>
                <a:cs typeface="Tahoma"/>
              </a:rPr>
              <a:t> </a:t>
            </a:r>
            <a:endParaRPr sz="1550">
              <a:latin typeface="Tahoma"/>
              <a:cs typeface="Tahoma"/>
            </a:endParaRPr>
          </a:p>
          <a:p>
            <a:pPr marL="12700" marR="44631">
              <a:lnSpc>
                <a:spcPts val="1870"/>
              </a:lnSpc>
              <a:spcBef>
                <a:spcPts val="402"/>
              </a:spcBef>
            </a:pPr>
            <a:r>
              <a:rPr sz="1550" spc="73" dirty="0">
                <a:solidFill>
                  <a:srgbClr val="DEDEDE"/>
                </a:solidFill>
                <a:latin typeface="Tahoma"/>
                <a:cs typeface="Tahoma"/>
              </a:rPr>
              <a:t>Answer</a:t>
            </a:r>
            <a:endParaRPr sz="1550">
              <a:latin typeface="Tahoma"/>
              <a:cs typeface="Tahoma"/>
            </a:endParaRPr>
          </a:p>
          <a:p>
            <a:pPr marL="12700" marR="29260">
              <a:lnSpc>
                <a:spcPct val="100585"/>
              </a:lnSpc>
              <a:spcBef>
                <a:spcPts val="407"/>
              </a:spcBef>
            </a:pPr>
            <a:r>
              <a:rPr sz="1550" spc="45" dirty="0">
                <a:solidFill>
                  <a:srgbClr val="DEDEDE"/>
                </a:solidFill>
                <a:latin typeface="Tahoma"/>
                <a:cs typeface="Tahoma"/>
              </a:rPr>
              <a:t>-----------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06977" y="3070990"/>
            <a:ext cx="771469" cy="503936"/>
          </a:xfrm>
          <a:prstGeom prst="rect">
            <a:avLst/>
          </a:prstGeom>
        </p:spPr>
        <p:txBody>
          <a:bodyPr wrap="square" lIns="0" tIns="10890" rIns="0" bIns="0" rtlCol="0">
            <a:noAutofit/>
          </a:bodyPr>
          <a:lstStyle/>
          <a:p>
            <a:pPr marL="56654" marR="72714" algn="ctr">
              <a:lnSpc>
                <a:spcPts val="1714"/>
              </a:lnSpc>
            </a:pPr>
            <a:r>
              <a:rPr sz="1550" spc="60" dirty="0">
                <a:solidFill>
                  <a:srgbClr val="FFFFFF"/>
                </a:solidFill>
                <a:latin typeface="Tahoma"/>
                <a:cs typeface="Tahoma"/>
              </a:rPr>
              <a:t>Chunk</a:t>
            </a:r>
            <a:endParaRPr sz="1550">
              <a:latin typeface="Tahoma"/>
              <a:cs typeface="Tahoma"/>
            </a:endParaRPr>
          </a:p>
          <a:p>
            <a:pPr algn="ctr">
              <a:lnSpc>
                <a:spcPct val="100585"/>
              </a:lnSpc>
              <a:spcBef>
                <a:spcPts val="239"/>
              </a:spcBef>
            </a:pPr>
            <a:r>
              <a:rPr sz="1550" spc="-3" dirty="0">
                <a:solidFill>
                  <a:srgbClr val="FFFFFF"/>
                </a:solidFill>
                <a:latin typeface="Tahoma"/>
                <a:cs typeface="Tahoma"/>
              </a:rPr>
              <a:t>Size = C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866882" y="3070482"/>
            <a:ext cx="732339" cy="503936"/>
          </a:xfrm>
          <a:prstGeom prst="rect">
            <a:avLst/>
          </a:prstGeom>
        </p:spPr>
        <p:txBody>
          <a:bodyPr wrap="square" lIns="0" tIns="10890" rIns="0" bIns="0" rtlCol="0">
            <a:noAutofit/>
          </a:bodyPr>
          <a:lstStyle/>
          <a:p>
            <a:pPr marL="141998" marR="155071" algn="ctr">
              <a:lnSpc>
                <a:spcPts val="1714"/>
              </a:lnSpc>
            </a:pPr>
            <a:r>
              <a:rPr sz="1550" spc="41" dirty="0">
                <a:solidFill>
                  <a:srgbClr val="FFFFFF"/>
                </a:solidFill>
                <a:latin typeface="Tahoma"/>
                <a:cs typeface="Tahoma"/>
              </a:rPr>
              <a:t>Eval</a:t>
            </a:r>
            <a:endParaRPr sz="1550">
              <a:latin typeface="Tahoma"/>
              <a:cs typeface="Tahoma"/>
            </a:endParaRPr>
          </a:p>
          <a:p>
            <a:pPr algn="ctr">
              <a:lnSpc>
                <a:spcPct val="100585"/>
              </a:lnSpc>
              <a:spcBef>
                <a:spcPts val="239"/>
              </a:spcBef>
            </a:pPr>
            <a:r>
              <a:rPr sz="1550" spc="83" dirty="0">
                <a:solidFill>
                  <a:srgbClr val="FFFFFF"/>
                </a:solidFill>
                <a:latin typeface="Tahoma"/>
                <a:cs typeface="Tahoma"/>
              </a:rPr>
              <a:t>Metrics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13166" y="3076328"/>
            <a:ext cx="1389866" cy="504440"/>
          </a:xfrm>
          <a:prstGeom prst="rect">
            <a:avLst/>
          </a:prstGeom>
        </p:spPr>
        <p:txBody>
          <a:bodyPr wrap="square" lIns="0" tIns="10890" rIns="0" bIns="0" rtlCol="0">
            <a:noAutofit/>
          </a:bodyPr>
          <a:lstStyle/>
          <a:p>
            <a:pPr marL="239511" marR="255077" algn="ctr">
              <a:lnSpc>
                <a:spcPts val="1714"/>
              </a:lnSpc>
            </a:pPr>
            <a:r>
              <a:rPr sz="1550" spc="27" dirty="0">
                <a:solidFill>
                  <a:srgbClr val="FFFFFF"/>
                </a:solidFill>
                <a:latin typeface="Tahoma"/>
                <a:cs typeface="Tahoma"/>
              </a:rPr>
              <a:t>Top_K=K</a:t>
            </a:r>
            <a:endParaRPr sz="1550">
              <a:latin typeface="Tahoma"/>
              <a:cs typeface="Tahoma"/>
            </a:endParaRPr>
          </a:p>
          <a:p>
            <a:pPr algn="ctr">
              <a:lnSpc>
                <a:spcPct val="100585"/>
              </a:lnSpc>
              <a:spcBef>
                <a:spcPts val="239"/>
              </a:spcBef>
            </a:pPr>
            <a:r>
              <a:rPr sz="1550" spc="-4" dirty="0">
                <a:solidFill>
                  <a:srgbClr val="FFFFFF"/>
                </a:solidFill>
                <a:latin typeface="Tahoma"/>
                <a:cs typeface="Tahoma"/>
              </a:rPr>
              <a:t>Sim_thresh = S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44565" y="3210690"/>
            <a:ext cx="1013537" cy="225044"/>
          </a:xfrm>
          <a:prstGeom prst="rect">
            <a:avLst/>
          </a:prstGeom>
        </p:spPr>
        <p:txBody>
          <a:bodyPr wrap="square" lIns="0" tIns="10890" rIns="0" bIns="0" rtlCol="0">
            <a:noAutofit/>
          </a:bodyPr>
          <a:lstStyle/>
          <a:p>
            <a:pPr marL="12700">
              <a:lnSpc>
                <a:spcPts val="1714"/>
              </a:lnSpc>
            </a:pPr>
            <a:r>
              <a:rPr sz="1550" spc="77" dirty="0">
                <a:solidFill>
                  <a:srgbClr val="FFFFFF"/>
                </a:solidFill>
                <a:latin typeface="Tahoma"/>
                <a:cs typeface="Tahoma"/>
              </a:rPr>
              <a:t>Vector DB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07223" y="4801906"/>
            <a:ext cx="584829" cy="228092"/>
          </a:xfrm>
          <a:prstGeom prst="rect">
            <a:avLst/>
          </a:prstGeom>
        </p:spPr>
        <p:txBody>
          <a:bodyPr wrap="square" lIns="0" tIns="11080" rIns="0" bIns="0" rtlCol="0">
            <a:noAutofit/>
          </a:bodyPr>
          <a:lstStyle/>
          <a:p>
            <a:pPr marL="12700">
              <a:lnSpc>
                <a:spcPts val="1745"/>
              </a:lnSpc>
            </a:pPr>
            <a:r>
              <a:rPr sz="1600" spc="0" dirty="0">
                <a:solidFill>
                  <a:srgbClr val="FFFFFF"/>
                </a:solidFill>
                <a:latin typeface="Tahoma"/>
                <a:cs typeface="Tahoma"/>
              </a:rPr>
              <a:t>Space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05009" y="4586302"/>
            <a:ext cx="1378239" cy="498250"/>
          </a:xfrm>
          <a:prstGeom prst="rect">
            <a:avLst/>
          </a:prstGeom>
        </p:spPr>
        <p:txBody>
          <a:bodyPr wrap="square" lIns="0" tIns="12255" rIns="0" bIns="0" rtlCol="0">
            <a:noAutofit/>
          </a:bodyPr>
          <a:lstStyle/>
          <a:p>
            <a:pPr marL="334141">
              <a:lnSpc>
                <a:spcPts val="1930"/>
              </a:lnSpc>
            </a:pPr>
            <a:r>
              <a:rPr sz="1600" spc="13" dirty="0">
                <a:solidFill>
                  <a:srgbClr val="FFFFFF"/>
                </a:solidFill>
                <a:latin typeface="Tahoma"/>
                <a:cs typeface="Tahoma"/>
              </a:rPr>
              <a:t>K Value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83249" y="4586302"/>
            <a:ext cx="1431989" cy="498250"/>
          </a:xfrm>
          <a:prstGeom prst="rect">
            <a:avLst/>
          </a:prstGeom>
        </p:spPr>
        <p:txBody>
          <a:bodyPr wrap="square" lIns="0" tIns="5282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86328">
              <a:lnSpc>
                <a:spcPct val="100585"/>
              </a:lnSpc>
            </a:pPr>
            <a:r>
              <a:rPr sz="1600" spc="-8" dirty="0">
                <a:solidFill>
                  <a:srgbClr val="FFFFFF"/>
                </a:solidFill>
                <a:latin typeface="Tahoma"/>
                <a:cs typeface="Tahoma"/>
              </a:rPr>
              <a:t>S Value Space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05009" y="5084553"/>
            <a:ext cx="1378239" cy="373743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80776">
              <a:lnSpc>
                <a:spcPct val="100585"/>
              </a:lnSpc>
            </a:pPr>
            <a:r>
              <a:rPr sz="1900" spc="61" dirty="0">
                <a:solidFill>
                  <a:srgbClr val="383838"/>
                </a:solidFill>
                <a:latin typeface="Tahoma"/>
                <a:cs typeface="Tahoma"/>
              </a:rPr>
              <a:t>5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83249" y="5084553"/>
            <a:ext cx="1431989" cy="373743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512769" marR="521555" algn="ctr">
              <a:lnSpc>
                <a:spcPct val="100585"/>
              </a:lnSpc>
            </a:pPr>
            <a:r>
              <a:rPr sz="1900" dirty="0">
                <a:solidFill>
                  <a:srgbClr val="383838"/>
                </a:solidFill>
                <a:latin typeface="Tahoma"/>
                <a:cs typeface="Tahoma"/>
              </a:rPr>
              <a:t>0.2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05009" y="5458297"/>
            <a:ext cx="1378239" cy="373720"/>
          </a:xfrm>
          <a:prstGeom prst="rect">
            <a:avLst/>
          </a:prstGeom>
        </p:spPr>
        <p:txBody>
          <a:bodyPr wrap="square" lIns="0" tIns="21590" rIns="0" bIns="0" rtlCol="0">
            <a:noAutofit/>
          </a:bodyPr>
          <a:lstStyle/>
          <a:p>
            <a:pPr marL="80776">
              <a:lnSpc>
                <a:spcPct val="100585"/>
              </a:lnSpc>
            </a:pPr>
            <a:r>
              <a:rPr sz="1900" spc="61" dirty="0">
                <a:solidFill>
                  <a:srgbClr val="383838"/>
                </a:solidFill>
                <a:latin typeface="Tahoma"/>
                <a:cs typeface="Tahoma"/>
              </a:rPr>
              <a:t>8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83249" y="5458297"/>
            <a:ext cx="1431989" cy="373720"/>
          </a:xfrm>
          <a:prstGeom prst="rect">
            <a:avLst/>
          </a:prstGeom>
        </p:spPr>
        <p:txBody>
          <a:bodyPr wrap="square" lIns="0" tIns="21590" rIns="0" bIns="0" rtlCol="0">
            <a:noAutofit/>
          </a:bodyPr>
          <a:lstStyle/>
          <a:p>
            <a:pPr marL="512769" marR="521555" algn="ctr">
              <a:lnSpc>
                <a:spcPct val="100585"/>
              </a:lnSpc>
            </a:pPr>
            <a:r>
              <a:rPr sz="1900" dirty="0">
                <a:solidFill>
                  <a:srgbClr val="383838"/>
                </a:solidFill>
                <a:latin typeface="Tahoma"/>
                <a:cs typeface="Tahoma"/>
              </a:rPr>
              <a:t>0.3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05009" y="5832017"/>
            <a:ext cx="1378239" cy="375786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80776">
              <a:lnSpc>
                <a:spcPct val="100585"/>
              </a:lnSpc>
            </a:pPr>
            <a:r>
              <a:rPr sz="1900" spc="66" dirty="0">
                <a:solidFill>
                  <a:srgbClr val="383838"/>
                </a:solidFill>
                <a:latin typeface="Tahoma"/>
                <a:cs typeface="Tahoma"/>
              </a:rPr>
              <a:t>10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3249" y="5832017"/>
            <a:ext cx="1343325" cy="375786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512769" marR="432892" algn="ctr">
              <a:lnSpc>
                <a:spcPct val="100585"/>
              </a:lnSpc>
            </a:pPr>
            <a:r>
              <a:rPr sz="1900" dirty="0">
                <a:solidFill>
                  <a:srgbClr val="383838"/>
                </a:solidFill>
                <a:latin typeface="Tahoma"/>
                <a:cs typeface="Tahoma"/>
              </a:rPr>
              <a:t>0.5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26575" y="5832017"/>
            <a:ext cx="88663" cy="3757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753378" y="4586302"/>
            <a:ext cx="1270254" cy="498250"/>
          </a:xfrm>
          <a:prstGeom prst="rect">
            <a:avLst/>
          </a:prstGeom>
        </p:spPr>
        <p:txBody>
          <a:bodyPr wrap="square" lIns="0" tIns="11842" rIns="0" bIns="0" rtlCol="0">
            <a:noAutofit/>
          </a:bodyPr>
          <a:lstStyle/>
          <a:p>
            <a:pPr marL="251078" marR="263272" algn="ctr">
              <a:lnSpc>
                <a:spcPts val="1864"/>
              </a:lnSpc>
            </a:pPr>
            <a:r>
              <a:rPr sz="1600" spc="12" dirty="0">
                <a:solidFill>
                  <a:srgbClr val="FFFFFF"/>
                </a:solidFill>
                <a:latin typeface="Tahoma"/>
                <a:cs typeface="Tahoma"/>
              </a:rPr>
              <a:t>C Value</a:t>
            </a:r>
            <a:endParaRPr sz="1600">
              <a:latin typeface="Tahoma"/>
              <a:cs typeface="Tahoma"/>
            </a:endParaRPr>
          </a:p>
          <a:p>
            <a:pPr marL="336567" marR="348856" algn="ctr">
              <a:lnSpc>
                <a:spcPts val="1580"/>
              </a:lnSpc>
            </a:pPr>
            <a:r>
              <a:rPr sz="1600" spc="-12" dirty="0">
                <a:solidFill>
                  <a:srgbClr val="FFFFFF"/>
                </a:solidFill>
                <a:latin typeface="Tahoma"/>
                <a:cs typeface="Tahoma"/>
              </a:rPr>
              <a:t>Space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3378" y="5084553"/>
            <a:ext cx="1270254" cy="373743"/>
          </a:xfrm>
          <a:prstGeom prst="rect">
            <a:avLst/>
          </a:prstGeom>
        </p:spPr>
        <p:txBody>
          <a:bodyPr wrap="square" lIns="0" tIns="19685" rIns="0" bIns="0" rtlCol="0">
            <a:noAutofit/>
          </a:bodyPr>
          <a:lstStyle/>
          <a:p>
            <a:pPr marL="81894">
              <a:lnSpc>
                <a:spcPct val="100585"/>
              </a:lnSpc>
            </a:pPr>
            <a:r>
              <a:rPr sz="1900" spc="66" dirty="0">
                <a:solidFill>
                  <a:srgbClr val="383838"/>
                </a:solidFill>
                <a:latin typeface="Tahoma"/>
                <a:cs typeface="Tahoma"/>
              </a:rPr>
              <a:t>500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53378" y="5458297"/>
            <a:ext cx="1270254" cy="373720"/>
          </a:xfrm>
          <a:prstGeom prst="rect">
            <a:avLst/>
          </a:prstGeom>
        </p:spPr>
        <p:txBody>
          <a:bodyPr wrap="square" lIns="0" tIns="21590" rIns="0" bIns="0" rtlCol="0">
            <a:noAutofit/>
          </a:bodyPr>
          <a:lstStyle/>
          <a:p>
            <a:pPr marL="81894">
              <a:lnSpc>
                <a:spcPct val="100585"/>
              </a:lnSpc>
            </a:pPr>
            <a:r>
              <a:rPr sz="1900" spc="23" dirty="0">
                <a:solidFill>
                  <a:srgbClr val="383838"/>
                </a:solidFill>
                <a:latin typeface="Tahoma"/>
                <a:cs typeface="Tahoma"/>
              </a:rPr>
              <a:t>1,000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753378" y="5832017"/>
            <a:ext cx="1270254" cy="375786"/>
          </a:xfrm>
          <a:prstGeom prst="rect">
            <a:avLst/>
          </a:prstGeom>
        </p:spPr>
        <p:txBody>
          <a:bodyPr wrap="square" lIns="0" tIns="24130" rIns="0" bIns="0" rtlCol="0">
            <a:noAutofit/>
          </a:bodyPr>
          <a:lstStyle/>
          <a:p>
            <a:pPr marL="81894">
              <a:lnSpc>
                <a:spcPct val="100585"/>
              </a:lnSpc>
            </a:pPr>
            <a:r>
              <a:rPr sz="1900" spc="23" dirty="0">
                <a:solidFill>
                  <a:srgbClr val="383838"/>
                </a:solidFill>
                <a:latin typeface="Tahoma"/>
                <a:cs typeface="Tahoma"/>
              </a:rPr>
              <a:t>2,000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47850" y="1287017"/>
            <a:ext cx="8354568" cy="4779264"/>
          </a:xfrm>
          <a:custGeom>
            <a:avLst/>
            <a:gdLst/>
            <a:ahLst/>
            <a:cxnLst/>
            <a:rect l="l" t="t" r="r" b="b"/>
            <a:pathLst>
              <a:path w="8354568" h="4779264">
                <a:moveTo>
                  <a:pt x="0" y="91440"/>
                </a:moveTo>
                <a:lnTo>
                  <a:pt x="38" y="4690529"/>
                </a:lnTo>
                <a:lnTo>
                  <a:pt x="11026" y="4731415"/>
                </a:lnTo>
                <a:lnTo>
                  <a:pt x="38230" y="4762213"/>
                </a:lnTo>
                <a:lnTo>
                  <a:pt x="76855" y="4778109"/>
                </a:lnTo>
                <a:lnTo>
                  <a:pt x="91439" y="4779264"/>
                </a:lnTo>
                <a:lnTo>
                  <a:pt x="8265823" y="4779225"/>
                </a:lnTo>
                <a:lnTo>
                  <a:pt x="8306732" y="4768230"/>
                </a:lnTo>
                <a:lnTo>
                  <a:pt x="8337527" y="4741019"/>
                </a:lnTo>
                <a:lnTo>
                  <a:pt x="8353414" y="4702408"/>
                </a:lnTo>
                <a:lnTo>
                  <a:pt x="8354568" y="4687836"/>
                </a:lnTo>
                <a:lnTo>
                  <a:pt x="8354528" y="88734"/>
                </a:lnTo>
                <a:lnTo>
                  <a:pt x="8343538" y="47829"/>
                </a:lnTo>
                <a:lnTo>
                  <a:pt x="8316334" y="17038"/>
                </a:lnTo>
                <a:lnTo>
                  <a:pt x="8277711" y="1153"/>
                </a:lnTo>
                <a:lnTo>
                  <a:pt x="8263128" y="0"/>
                </a:lnTo>
                <a:lnTo>
                  <a:pt x="88734" y="39"/>
                </a:lnTo>
                <a:lnTo>
                  <a:pt x="47829" y="11029"/>
                </a:lnTo>
                <a:lnTo>
                  <a:pt x="17038" y="38233"/>
                </a:lnTo>
                <a:lnTo>
                  <a:pt x="1153" y="76856"/>
                </a:lnTo>
                <a:lnTo>
                  <a:pt x="0" y="914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47850" y="1287017"/>
            <a:ext cx="8354568" cy="4779264"/>
          </a:xfrm>
          <a:custGeom>
            <a:avLst/>
            <a:gdLst/>
            <a:ahLst/>
            <a:cxnLst/>
            <a:rect l="l" t="t" r="r" b="b"/>
            <a:pathLst>
              <a:path w="8354568" h="4779264">
                <a:moveTo>
                  <a:pt x="0" y="91440"/>
                </a:moveTo>
                <a:lnTo>
                  <a:pt x="9850" y="50075"/>
                </a:lnTo>
                <a:lnTo>
                  <a:pt x="36205" y="18532"/>
                </a:lnTo>
                <a:lnTo>
                  <a:pt x="74271" y="1605"/>
                </a:lnTo>
                <a:lnTo>
                  <a:pt x="91439" y="0"/>
                </a:lnTo>
                <a:lnTo>
                  <a:pt x="8263128" y="0"/>
                </a:lnTo>
                <a:lnTo>
                  <a:pt x="8304492" y="9850"/>
                </a:lnTo>
                <a:lnTo>
                  <a:pt x="8336035" y="36205"/>
                </a:lnTo>
                <a:lnTo>
                  <a:pt x="8352962" y="74271"/>
                </a:lnTo>
                <a:lnTo>
                  <a:pt x="8354568" y="91440"/>
                </a:lnTo>
                <a:lnTo>
                  <a:pt x="8354568" y="4687836"/>
                </a:lnTo>
                <a:lnTo>
                  <a:pt x="8344716" y="4729178"/>
                </a:lnTo>
                <a:lnTo>
                  <a:pt x="8318357" y="4760724"/>
                </a:lnTo>
                <a:lnTo>
                  <a:pt x="8280287" y="4777659"/>
                </a:lnTo>
                <a:lnTo>
                  <a:pt x="8263128" y="4779264"/>
                </a:lnTo>
                <a:lnTo>
                  <a:pt x="91439" y="4779264"/>
                </a:lnTo>
                <a:lnTo>
                  <a:pt x="50073" y="4769405"/>
                </a:lnTo>
                <a:lnTo>
                  <a:pt x="18529" y="4743039"/>
                </a:lnTo>
                <a:lnTo>
                  <a:pt x="1603" y="4704981"/>
                </a:lnTo>
                <a:lnTo>
                  <a:pt x="0" y="4687836"/>
                </a:lnTo>
                <a:lnTo>
                  <a:pt x="0" y="9144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09572" y="1314602"/>
            <a:ext cx="8229600" cy="4722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7850" y="1287017"/>
            <a:ext cx="8354568" cy="4779264"/>
          </a:xfrm>
          <a:custGeom>
            <a:avLst/>
            <a:gdLst/>
            <a:ahLst/>
            <a:cxnLst/>
            <a:rect l="l" t="t" r="r" b="b"/>
            <a:pathLst>
              <a:path w="8354568" h="4779264">
                <a:moveTo>
                  <a:pt x="0" y="91440"/>
                </a:moveTo>
                <a:lnTo>
                  <a:pt x="9850" y="50075"/>
                </a:lnTo>
                <a:lnTo>
                  <a:pt x="36205" y="18532"/>
                </a:lnTo>
                <a:lnTo>
                  <a:pt x="74271" y="1605"/>
                </a:lnTo>
                <a:lnTo>
                  <a:pt x="91439" y="0"/>
                </a:lnTo>
                <a:lnTo>
                  <a:pt x="8263128" y="0"/>
                </a:lnTo>
                <a:lnTo>
                  <a:pt x="8304492" y="9850"/>
                </a:lnTo>
                <a:lnTo>
                  <a:pt x="8336035" y="36205"/>
                </a:lnTo>
                <a:lnTo>
                  <a:pt x="8352962" y="74271"/>
                </a:lnTo>
                <a:lnTo>
                  <a:pt x="8354568" y="91440"/>
                </a:lnTo>
                <a:lnTo>
                  <a:pt x="8354568" y="4687836"/>
                </a:lnTo>
                <a:lnTo>
                  <a:pt x="8344716" y="4729178"/>
                </a:lnTo>
                <a:lnTo>
                  <a:pt x="8318357" y="4760724"/>
                </a:lnTo>
                <a:lnTo>
                  <a:pt x="8280287" y="4777659"/>
                </a:lnTo>
                <a:lnTo>
                  <a:pt x="8263128" y="4779264"/>
                </a:lnTo>
                <a:lnTo>
                  <a:pt x="91439" y="4779264"/>
                </a:lnTo>
                <a:lnTo>
                  <a:pt x="50073" y="4769405"/>
                </a:lnTo>
                <a:lnTo>
                  <a:pt x="18529" y="4743039"/>
                </a:lnTo>
                <a:lnTo>
                  <a:pt x="1603" y="4704981"/>
                </a:lnTo>
                <a:lnTo>
                  <a:pt x="0" y="4687836"/>
                </a:lnTo>
                <a:lnTo>
                  <a:pt x="0" y="9144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63397" y="412623"/>
            <a:ext cx="782340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1" dirty="0">
                <a:solidFill>
                  <a:srgbClr val="FFFFFF"/>
                </a:solidFill>
                <a:latin typeface="Cambria"/>
                <a:cs typeface="Cambria"/>
              </a:rPr>
              <a:t>Better Embedder Models  - MTEB Leaderboard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60882" y="2134362"/>
            <a:ext cx="2154936" cy="550163"/>
          </a:xfrm>
          <a:custGeom>
            <a:avLst/>
            <a:gdLst/>
            <a:ahLst/>
            <a:cxnLst/>
            <a:rect l="l" t="t" r="r" b="b"/>
            <a:pathLst>
              <a:path w="2154936" h="550163">
                <a:moveTo>
                  <a:pt x="0" y="275082"/>
                </a:moveTo>
                <a:lnTo>
                  <a:pt x="911" y="297638"/>
                </a:lnTo>
                <a:lnTo>
                  <a:pt x="3600" y="319694"/>
                </a:lnTo>
                <a:lnTo>
                  <a:pt x="14024" y="362017"/>
                </a:lnTo>
                <a:lnTo>
                  <a:pt x="30705" y="401484"/>
                </a:lnTo>
                <a:lnTo>
                  <a:pt x="53076" y="437528"/>
                </a:lnTo>
                <a:lnTo>
                  <a:pt x="80571" y="469582"/>
                </a:lnTo>
                <a:lnTo>
                  <a:pt x="112624" y="497080"/>
                </a:lnTo>
                <a:lnTo>
                  <a:pt x="148668" y="519453"/>
                </a:lnTo>
                <a:lnTo>
                  <a:pt x="188137" y="536137"/>
                </a:lnTo>
                <a:lnTo>
                  <a:pt x="230463" y="546562"/>
                </a:lnTo>
                <a:lnTo>
                  <a:pt x="275081" y="550163"/>
                </a:lnTo>
                <a:lnTo>
                  <a:pt x="1879854" y="550163"/>
                </a:lnTo>
                <a:lnTo>
                  <a:pt x="1924466" y="546562"/>
                </a:lnTo>
                <a:lnTo>
                  <a:pt x="1966789" y="536137"/>
                </a:lnTo>
                <a:lnTo>
                  <a:pt x="2006256" y="519453"/>
                </a:lnTo>
                <a:lnTo>
                  <a:pt x="2042300" y="497080"/>
                </a:lnTo>
                <a:lnTo>
                  <a:pt x="2074354" y="469582"/>
                </a:lnTo>
                <a:lnTo>
                  <a:pt x="2101852" y="437528"/>
                </a:lnTo>
                <a:lnTo>
                  <a:pt x="2124225" y="401484"/>
                </a:lnTo>
                <a:lnTo>
                  <a:pt x="2140909" y="362017"/>
                </a:lnTo>
                <a:lnTo>
                  <a:pt x="2151334" y="319694"/>
                </a:lnTo>
                <a:lnTo>
                  <a:pt x="2154936" y="275082"/>
                </a:lnTo>
                <a:lnTo>
                  <a:pt x="2151334" y="230469"/>
                </a:lnTo>
                <a:lnTo>
                  <a:pt x="2140909" y="188146"/>
                </a:lnTo>
                <a:lnTo>
                  <a:pt x="2124225" y="148679"/>
                </a:lnTo>
                <a:lnTo>
                  <a:pt x="2101852" y="112635"/>
                </a:lnTo>
                <a:lnTo>
                  <a:pt x="2074354" y="80581"/>
                </a:lnTo>
                <a:lnTo>
                  <a:pt x="2042300" y="53083"/>
                </a:lnTo>
                <a:lnTo>
                  <a:pt x="2006256" y="30710"/>
                </a:lnTo>
                <a:lnTo>
                  <a:pt x="1966789" y="14026"/>
                </a:lnTo>
                <a:lnTo>
                  <a:pt x="1924466" y="3601"/>
                </a:lnTo>
                <a:lnTo>
                  <a:pt x="1879854" y="0"/>
                </a:lnTo>
                <a:lnTo>
                  <a:pt x="275081" y="0"/>
                </a:lnTo>
                <a:lnTo>
                  <a:pt x="230463" y="3601"/>
                </a:lnTo>
                <a:lnTo>
                  <a:pt x="188137" y="14026"/>
                </a:lnTo>
                <a:lnTo>
                  <a:pt x="148668" y="30710"/>
                </a:lnTo>
                <a:lnTo>
                  <a:pt x="112624" y="53083"/>
                </a:lnTo>
                <a:lnTo>
                  <a:pt x="80571" y="80581"/>
                </a:lnTo>
                <a:lnTo>
                  <a:pt x="53076" y="112635"/>
                </a:lnTo>
                <a:lnTo>
                  <a:pt x="30705" y="148679"/>
                </a:lnTo>
                <a:lnTo>
                  <a:pt x="14024" y="188146"/>
                </a:lnTo>
                <a:lnTo>
                  <a:pt x="3600" y="230469"/>
                </a:lnTo>
                <a:lnTo>
                  <a:pt x="911" y="252525"/>
                </a:lnTo>
                <a:lnTo>
                  <a:pt x="0" y="275082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0882" y="2134362"/>
            <a:ext cx="2154936" cy="550163"/>
          </a:xfrm>
          <a:custGeom>
            <a:avLst/>
            <a:gdLst/>
            <a:ahLst/>
            <a:cxnLst/>
            <a:rect l="l" t="t" r="r" b="b"/>
            <a:pathLst>
              <a:path w="2154936" h="550163">
                <a:moveTo>
                  <a:pt x="0" y="275082"/>
                </a:moveTo>
                <a:lnTo>
                  <a:pt x="3600" y="230469"/>
                </a:lnTo>
                <a:lnTo>
                  <a:pt x="14024" y="188146"/>
                </a:lnTo>
                <a:lnTo>
                  <a:pt x="30705" y="148679"/>
                </a:lnTo>
                <a:lnTo>
                  <a:pt x="53076" y="112635"/>
                </a:lnTo>
                <a:lnTo>
                  <a:pt x="80571" y="80581"/>
                </a:lnTo>
                <a:lnTo>
                  <a:pt x="112624" y="53083"/>
                </a:lnTo>
                <a:lnTo>
                  <a:pt x="148668" y="30710"/>
                </a:lnTo>
                <a:lnTo>
                  <a:pt x="188137" y="14026"/>
                </a:lnTo>
                <a:lnTo>
                  <a:pt x="230463" y="3601"/>
                </a:lnTo>
                <a:lnTo>
                  <a:pt x="275081" y="0"/>
                </a:lnTo>
                <a:lnTo>
                  <a:pt x="1879854" y="0"/>
                </a:lnTo>
                <a:lnTo>
                  <a:pt x="1924466" y="3601"/>
                </a:lnTo>
                <a:lnTo>
                  <a:pt x="1966789" y="14026"/>
                </a:lnTo>
                <a:lnTo>
                  <a:pt x="2006256" y="30710"/>
                </a:lnTo>
                <a:lnTo>
                  <a:pt x="2042300" y="53083"/>
                </a:lnTo>
                <a:lnTo>
                  <a:pt x="2074354" y="80581"/>
                </a:lnTo>
                <a:lnTo>
                  <a:pt x="2101852" y="112635"/>
                </a:lnTo>
                <a:lnTo>
                  <a:pt x="2124225" y="148679"/>
                </a:lnTo>
                <a:lnTo>
                  <a:pt x="2140909" y="188146"/>
                </a:lnTo>
                <a:lnTo>
                  <a:pt x="2151334" y="230469"/>
                </a:lnTo>
                <a:lnTo>
                  <a:pt x="2154936" y="275082"/>
                </a:lnTo>
                <a:lnTo>
                  <a:pt x="2151334" y="319694"/>
                </a:lnTo>
                <a:lnTo>
                  <a:pt x="2140909" y="362017"/>
                </a:lnTo>
                <a:lnTo>
                  <a:pt x="2124225" y="401484"/>
                </a:lnTo>
                <a:lnTo>
                  <a:pt x="2101852" y="437528"/>
                </a:lnTo>
                <a:lnTo>
                  <a:pt x="2074354" y="469582"/>
                </a:lnTo>
                <a:lnTo>
                  <a:pt x="2042300" y="497080"/>
                </a:lnTo>
                <a:lnTo>
                  <a:pt x="2006256" y="519453"/>
                </a:lnTo>
                <a:lnTo>
                  <a:pt x="1966789" y="536137"/>
                </a:lnTo>
                <a:lnTo>
                  <a:pt x="1924466" y="546562"/>
                </a:lnTo>
                <a:lnTo>
                  <a:pt x="1879854" y="550163"/>
                </a:lnTo>
                <a:lnTo>
                  <a:pt x="275081" y="550163"/>
                </a:lnTo>
                <a:lnTo>
                  <a:pt x="230463" y="546562"/>
                </a:lnTo>
                <a:lnTo>
                  <a:pt x="188137" y="536137"/>
                </a:lnTo>
                <a:lnTo>
                  <a:pt x="148668" y="519453"/>
                </a:lnTo>
                <a:lnTo>
                  <a:pt x="112624" y="497080"/>
                </a:lnTo>
                <a:lnTo>
                  <a:pt x="80571" y="469582"/>
                </a:lnTo>
                <a:lnTo>
                  <a:pt x="53076" y="437528"/>
                </a:lnTo>
                <a:lnTo>
                  <a:pt x="30705" y="401484"/>
                </a:lnTo>
                <a:lnTo>
                  <a:pt x="14024" y="362017"/>
                </a:lnTo>
                <a:lnTo>
                  <a:pt x="3600" y="319694"/>
                </a:lnTo>
                <a:lnTo>
                  <a:pt x="911" y="297638"/>
                </a:lnTo>
                <a:lnTo>
                  <a:pt x="0" y="275082"/>
                </a:lnTo>
                <a:close/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68902" y="1724405"/>
            <a:ext cx="0" cy="1365504"/>
          </a:xfrm>
          <a:custGeom>
            <a:avLst/>
            <a:gdLst/>
            <a:ahLst/>
            <a:cxnLst/>
            <a:rect l="l" t="t" r="r" b="b"/>
            <a:pathLst>
              <a:path h="1365504">
                <a:moveTo>
                  <a:pt x="0" y="0"/>
                </a:moveTo>
                <a:lnTo>
                  <a:pt x="0" y="1365504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167886" y="2895346"/>
            <a:ext cx="1520443" cy="186689"/>
          </a:xfrm>
          <a:custGeom>
            <a:avLst/>
            <a:gdLst/>
            <a:ahLst/>
            <a:cxnLst/>
            <a:rect l="l" t="t" r="r" b="b"/>
            <a:pathLst>
              <a:path w="1520443" h="186689">
                <a:moveTo>
                  <a:pt x="0" y="186689"/>
                </a:moveTo>
                <a:lnTo>
                  <a:pt x="1520443" y="0"/>
                </a:lnTo>
              </a:path>
            </a:pathLst>
          </a:custGeom>
          <a:ln w="25399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88330" y="1991105"/>
            <a:ext cx="0" cy="897636"/>
          </a:xfrm>
          <a:custGeom>
            <a:avLst/>
            <a:gdLst/>
            <a:ahLst/>
            <a:cxnLst/>
            <a:rect l="l" t="t" r="r" b="b"/>
            <a:pathLst>
              <a:path h="897636">
                <a:moveTo>
                  <a:pt x="0" y="897636"/>
                </a:moveTo>
                <a:lnTo>
                  <a:pt x="0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69029" y="1723136"/>
            <a:ext cx="1518158" cy="267715"/>
          </a:xfrm>
          <a:custGeom>
            <a:avLst/>
            <a:gdLst/>
            <a:ahLst/>
            <a:cxnLst/>
            <a:rect l="l" t="t" r="r" b="b"/>
            <a:pathLst>
              <a:path w="1518158" h="267715">
                <a:moveTo>
                  <a:pt x="1518158" y="267715"/>
                </a:moveTo>
                <a:lnTo>
                  <a:pt x="0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31058" y="2410205"/>
            <a:ext cx="1010412" cy="0"/>
          </a:xfrm>
          <a:custGeom>
            <a:avLst/>
            <a:gdLst/>
            <a:ahLst/>
            <a:cxnLst/>
            <a:rect l="l" t="t" r="r" b="b"/>
            <a:pathLst>
              <a:path w="1010412">
                <a:moveTo>
                  <a:pt x="0" y="0"/>
                </a:moveTo>
                <a:lnTo>
                  <a:pt x="1010412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72128" y="2340864"/>
            <a:ext cx="137160" cy="137160"/>
          </a:xfrm>
          <a:custGeom>
            <a:avLst/>
            <a:gdLst/>
            <a:ahLst/>
            <a:cxnLst/>
            <a:rect l="l" t="t" r="r" b="b"/>
            <a:pathLst>
              <a:path w="137160" h="137160">
                <a:moveTo>
                  <a:pt x="0" y="0"/>
                </a:moveTo>
                <a:lnTo>
                  <a:pt x="0" y="137160"/>
                </a:lnTo>
                <a:lnTo>
                  <a:pt x="137160" y="68580"/>
                </a:lnTo>
                <a:lnTo>
                  <a:pt x="0" y="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84024" y="2225505"/>
            <a:ext cx="3553325" cy="389572"/>
          </a:xfrm>
          <a:custGeom>
            <a:avLst/>
            <a:gdLst/>
            <a:ahLst/>
            <a:cxnLst/>
            <a:rect l="l" t="t" r="r" b="b"/>
            <a:pathLst>
              <a:path w="3553325" h="389572">
                <a:moveTo>
                  <a:pt x="0" y="389572"/>
                </a:moveTo>
                <a:lnTo>
                  <a:pt x="3553325" y="389572"/>
                </a:lnTo>
                <a:lnTo>
                  <a:pt x="3553325" y="0"/>
                </a:lnTo>
                <a:lnTo>
                  <a:pt x="0" y="0"/>
                </a:lnTo>
                <a:lnTo>
                  <a:pt x="0" y="389572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86140" y="2225506"/>
            <a:ext cx="897884" cy="389571"/>
          </a:xfrm>
          <a:custGeom>
            <a:avLst/>
            <a:gdLst/>
            <a:ahLst/>
            <a:cxnLst/>
            <a:rect l="l" t="t" r="r" b="b"/>
            <a:pathLst>
              <a:path w="897884" h="389571">
                <a:moveTo>
                  <a:pt x="897884" y="389571"/>
                </a:moveTo>
                <a:lnTo>
                  <a:pt x="897883" y="0"/>
                </a:lnTo>
                <a:lnTo>
                  <a:pt x="0" y="0"/>
                </a:lnTo>
                <a:lnTo>
                  <a:pt x="0" y="389571"/>
                </a:lnTo>
                <a:lnTo>
                  <a:pt x="897884" y="389571"/>
                </a:lnTo>
                <a:close/>
              </a:path>
            </a:pathLst>
          </a:custGeom>
          <a:solidFill>
            <a:srgbClr val="383838">
              <a:alpha val="4705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86132" y="2225522"/>
            <a:ext cx="7" cy="379904"/>
          </a:xfrm>
          <a:custGeom>
            <a:avLst/>
            <a:gdLst/>
            <a:ahLst/>
            <a:cxnLst/>
            <a:rect l="l" t="t" r="r" b="b"/>
            <a:pathLst>
              <a:path w="7" h="379904">
                <a:moveTo>
                  <a:pt x="0" y="379904"/>
                </a:moveTo>
                <a:lnTo>
                  <a:pt x="0" y="0"/>
                </a:lnTo>
              </a:path>
            </a:pathLst>
          </a:custGeom>
          <a:ln w="11089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86132" y="2225520"/>
            <a:ext cx="888790" cy="1"/>
          </a:xfrm>
          <a:custGeom>
            <a:avLst/>
            <a:gdLst/>
            <a:ahLst/>
            <a:cxnLst/>
            <a:rect l="l" t="t" r="r" b="b"/>
            <a:pathLst>
              <a:path w="888790" h="1">
                <a:moveTo>
                  <a:pt x="888790" y="1"/>
                </a:moveTo>
                <a:lnTo>
                  <a:pt x="0" y="1"/>
                </a:lnTo>
                <a:lnTo>
                  <a:pt x="711032" y="0"/>
                </a:lnTo>
              </a:path>
            </a:pathLst>
          </a:custGeom>
          <a:ln w="10810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74923" y="2225522"/>
            <a:ext cx="7" cy="379904"/>
          </a:xfrm>
          <a:custGeom>
            <a:avLst/>
            <a:gdLst/>
            <a:ahLst/>
            <a:cxnLst/>
            <a:rect l="l" t="t" r="r" b="b"/>
            <a:pathLst>
              <a:path w="7" h="379904">
                <a:moveTo>
                  <a:pt x="0" y="379904"/>
                </a:moveTo>
                <a:lnTo>
                  <a:pt x="0" y="0"/>
                </a:lnTo>
              </a:path>
            </a:pathLst>
          </a:custGeom>
          <a:ln w="11089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74923" y="2225520"/>
            <a:ext cx="888904" cy="1"/>
          </a:xfrm>
          <a:custGeom>
            <a:avLst/>
            <a:gdLst/>
            <a:ahLst/>
            <a:cxnLst/>
            <a:rect l="l" t="t" r="r" b="b"/>
            <a:pathLst>
              <a:path w="888904" h="1">
                <a:moveTo>
                  <a:pt x="888904" y="1"/>
                </a:moveTo>
                <a:lnTo>
                  <a:pt x="0" y="1"/>
                </a:lnTo>
                <a:lnTo>
                  <a:pt x="711123" y="0"/>
                </a:lnTo>
              </a:path>
            </a:pathLst>
          </a:custGeom>
          <a:ln w="10810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563828" y="2225522"/>
            <a:ext cx="7" cy="379904"/>
          </a:xfrm>
          <a:custGeom>
            <a:avLst/>
            <a:gdLst/>
            <a:ahLst/>
            <a:cxnLst/>
            <a:rect l="l" t="t" r="r" b="b"/>
            <a:pathLst>
              <a:path w="7" h="379904">
                <a:moveTo>
                  <a:pt x="0" y="379904"/>
                </a:moveTo>
                <a:lnTo>
                  <a:pt x="0" y="0"/>
                </a:lnTo>
              </a:path>
            </a:pathLst>
          </a:custGeom>
          <a:ln w="11089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563828" y="2225520"/>
            <a:ext cx="888824" cy="1"/>
          </a:xfrm>
          <a:custGeom>
            <a:avLst/>
            <a:gdLst/>
            <a:ahLst/>
            <a:cxnLst/>
            <a:rect l="l" t="t" r="r" b="b"/>
            <a:pathLst>
              <a:path w="888824" h="1">
                <a:moveTo>
                  <a:pt x="888824" y="1"/>
                </a:moveTo>
                <a:lnTo>
                  <a:pt x="0" y="1"/>
                </a:lnTo>
                <a:lnTo>
                  <a:pt x="711059" y="0"/>
                </a:lnTo>
              </a:path>
            </a:pathLst>
          </a:custGeom>
          <a:ln w="10810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452653" y="2225522"/>
            <a:ext cx="7" cy="379904"/>
          </a:xfrm>
          <a:custGeom>
            <a:avLst/>
            <a:gdLst/>
            <a:ahLst/>
            <a:cxnLst/>
            <a:rect l="l" t="t" r="r" b="b"/>
            <a:pathLst>
              <a:path w="7" h="379904">
                <a:moveTo>
                  <a:pt x="0" y="379904"/>
                </a:moveTo>
                <a:lnTo>
                  <a:pt x="0" y="0"/>
                </a:lnTo>
              </a:path>
            </a:pathLst>
          </a:custGeom>
          <a:ln w="11089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452653" y="2225520"/>
            <a:ext cx="888824" cy="1"/>
          </a:xfrm>
          <a:custGeom>
            <a:avLst/>
            <a:gdLst/>
            <a:ahLst/>
            <a:cxnLst/>
            <a:rect l="l" t="t" r="r" b="b"/>
            <a:pathLst>
              <a:path w="888824" h="1">
                <a:moveTo>
                  <a:pt x="888824" y="1"/>
                </a:moveTo>
                <a:lnTo>
                  <a:pt x="0" y="1"/>
                </a:lnTo>
                <a:lnTo>
                  <a:pt x="711059" y="0"/>
                </a:lnTo>
              </a:path>
            </a:pathLst>
          </a:custGeom>
          <a:ln w="10810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341478" y="2225522"/>
            <a:ext cx="7" cy="379904"/>
          </a:xfrm>
          <a:custGeom>
            <a:avLst/>
            <a:gdLst/>
            <a:ahLst/>
            <a:cxnLst/>
            <a:rect l="l" t="t" r="r" b="b"/>
            <a:pathLst>
              <a:path w="7" h="379904">
                <a:moveTo>
                  <a:pt x="0" y="379904"/>
                </a:moveTo>
                <a:lnTo>
                  <a:pt x="0" y="0"/>
                </a:lnTo>
              </a:path>
            </a:pathLst>
          </a:custGeom>
          <a:ln w="11089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30303" y="2225522"/>
            <a:ext cx="7" cy="379904"/>
          </a:xfrm>
          <a:custGeom>
            <a:avLst/>
            <a:gdLst/>
            <a:ahLst/>
            <a:cxnLst/>
            <a:rect l="l" t="t" r="r" b="b"/>
            <a:pathLst>
              <a:path w="7" h="379904">
                <a:moveTo>
                  <a:pt x="0" y="379904"/>
                </a:moveTo>
                <a:lnTo>
                  <a:pt x="0" y="0"/>
                </a:lnTo>
              </a:path>
            </a:pathLst>
          </a:custGeom>
          <a:ln w="11089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341478" y="2225520"/>
            <a:ext cx="888824" cy="1"/>
          </a:xfrm>
          <a:custGeom>
            <a:avLst/>
            <a:gdLst/>
            <a:ahLst/>
            <a:cxnLst/>
            <a:rect l="l" t="t" r="r" b="b"/>
            <a:pathLst>
              <a:path w="888824" h="1">
                <a:moveTo>
                  <a:pt x="888824" y="1"/>
                </a:moveTo>
                <a:lnTo>
                  <a:pt x="0" y="1"/>
                </a:lnTo>
                <a:lnTo>
                  <a:pt x="711059" y="0"/>
                </a:lnTo>
              </a:path>
            </a:pathLst>
          </a:custGeom>
          <a:ln w="10810">
            <a:solidFill>
              <a:srgbClr val="3838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731002" y="2410205"/>
            <a:ext cx="1010412" cy="0"/>
          </a:xfrm>
          <a:custGeom>
            <a:avLst/>
            <a:gdLst/>
            <a:ahLst/>
            <a:cxnLst/>
            <a:rect l="l" t="t" r="r" b="b"/>
            <a:pathLst>
              <a:path w="1010412">
                <a:moveTo>
                  <a:pt x="0" y="0"/>
                </a:moveTo>
                <a:lnTo>
                  <a:pt x="1010412" y="0"/>
                </a:lnTo>
              </a:path>
            </a:pathLst>
          </a:custGeom>
          <a:ln w="2540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72072" y="2340864"/>
            <a:ext cx="137159" cy="137160"/>
          </a:xfrm>
          <a:custGeom>
            <a:avLst/>
            <a:gdLst/>
            <a:ahLst/>
            <a:cxnLst/>
            <a:rect l="l" t="t" r="r" b="b"/>
            <a:pathLst>
              <a:path w="137159" h="137160">
                <a:moveTo>
                  <a:pt x="0" y="0"/>
                </a:moveTo>
                <a:lnTo>
                  <a:pt x="0" y="137160"/>
                </a:lnTo>
                <a:lnTo>
                  <a:pt x="137159" y="68580"/>
                </a:lnTo>
                <a:lnTo>
                  <a:pt x="0" y="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3397" y="412623"/>
            <a:ext cx="2924759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17" dirty="0">
                <a:solidFill>
                  <a:srgbClr val="FFFFFF"/>
                </a:solidFill>
                <a:latin typeface="Cambria"/>
                <a:cs typeface="Cambria"/>
              </a:rPr>
              <a:t>Better Embedder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97478" y="412623"/>
            <a:ext cx="3550841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-1" dirty="0">
                <a:solidFill>
                  <a:srgbClr val="FFFFFF"/>
                </a:solidFill>
                <a:latin typeface="Cambria"/>
                <a:cs typeface="Cambria"/>
              </a:rPr>
              <a:t>Models  - Experiment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57441" y="412623"/>
            <a:ext cx="1492881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45" dirty="0">
                <a:solidFill>
                  <a:srgbClr val="FFFFFF"/>
                </a:solidFill>
                <a:latin typeface="Cambria"/>
                <a:cs typeface="Cambria"/>
              </a:rPr>
              <a:t>Yourself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353814" y="2182703"/>
            <a:ext cx="1034702" cy="499618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algn="ctr">
              <a:lnSpc>
                <a:spcPts val="1675"/>
              </a:lnSpc>
            </a:pPr>
            <a:r>
              <a:rPr sz="1550" spc="44" dirty="0">
                <a:solidFill>
                  <a:srgbClr val="DEDEDE"/>
                </a:solidFill>
                <a:latin typeface="Tahoma"/>
                <a:cs typeface="Tahoma"/>
              </a:rPr>
              <a:t>Embedding</a:t>
            </a:r>
            <a:endParaRPr sz="1550">
              <a:latin typeface="Tahoma"/>
              <a:cs typeface="Tahoma"/>
            </a:endParaRPr>
          </a:p>
          <a:p>
            <a:pPr marL="163677" marR="179454" algn="ctr">
              <a:lnSpc>
                <a:spcPct val="100585"/>
              </a:lnSpc>
              <a:spcBef>
                <a:spcPts val="301"/>
              </a:spcBef>
            </a:pPr>
            <a:r>
              <a:rPr sz="1550" spc="48" dirty="0">
                <a:solidFill>
                  <a:srgbClr val="DEDEDE"/>
                </a:solidFill>
                <a:latin typeface="Tahoma"/>
                <a:cs typeface="Tahoma"/>
              </a:rPr>
              <a:t>models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87170" y="2297003"/>
            <a:ext cx="1047772" cy="2204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49" dirty="0">
                <a:solidFill>
                  <a:srgbClr val="2574EC"/>
                </a:solidFill>
                <a:latin typeface="Tahoma"/>
                <a:cs typeface="Tahoma"/>
              </a:rPr>
              <a:t>hello world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05927" y="2763855"/>
            <a:ext cx="1316581" cy="2204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36" dirty="0">
                <a:solidFill>
                  <a:srgbClr val="DEDEDE"/>
                </a:solidFill>
                <a:latin typeface="Tahoma"/>
                <a:cs typeface="Tahoma"/>
              </a:rPr>
              <a:t>Text as vector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84731" y="2840055"/>
            <a:ext cx="454655" cy="2204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56" dirty="0">
                <a:solidFill>
                  <a:srgbClr val="DEDEDE"/>
                </a:solidFill>
                <a:latin typeface="Tahoma"/>
                <a:cs typeface="Tahoma"/>
              </a:rPr>
              <a:t>Text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10183" y="4115266"/>
            <a:ext cx="202290" cy="267715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54074" y="4115266"/>
            <a:ext cx="1995671" cy="267715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49" dirty="0">
                <a:solidFill>
                  <a:srgbClr val="FFFFFF"/>
                </a:solidFill>
                <a:latin typeface="Tahoma"/>
                <a:cs typeface="Tahoma"/>
              </a:rPr>
              <a:t>Newer Embedder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64085" y="4115266"/>
            <a:ext cx="2515439" cy="267715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45" dirty="0">
                <a:solidFill>
                  <a:srgbClr val="FFFFFF"/>
                </a:solidFill>
                <a:latin typeface="Tahoma"/>
                <a:cs typeface="Tahoma"/>
              </a:rPr>
              <a:t>Models will be trained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3621" y="4115266"/>
            <a:ext cx="3412493" cy="267715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7" dirty="0">
                <a:solidFill>
                  <a:srgbClr val="FFFFFF"/>
                </a:solidFill>
                <a:latin typeface="Tahoma"/>
                <a:cs typeface="Tahoma"/>
              </a:rPr>
              <a:t>on more data and often better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0183" y="4661112"/>
            <a:ext cx="202290" cy="267715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4074" y="4661112"/>
            <a:ext cx="7003616" cy="267715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3" dirty="0">
                <a:solidFill>
                  <a:srgbClr val="FFFFFF"/>
                </a:solidFill>
                <a:latin typeface="Tahoma"/>
                <a:cs typeface="Tahoma"/>
              </a:rPr>
              <a:t>Don’t just go by benchmarks, use and experiment on your data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0183" y="5206704"/>
            <a:ext cx="202290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4074" y="5206704"/>
            <a:ext cx="6508928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30" dirty="0">
                <a:solidFill>
                  <a:srgbClr val="FFFFFF"/>
                </a:solidFill>
                <a:latin typeface="Tahoma"/>
                <a:cs typeface="Tahoma"/>
              </a:rPr>
              <a:t>Do not use commercial models if data privacy is important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1058" y="1724405"/>
            <a:ext cx="1037844" cy="685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3131058" y="2410205"/>
            <a:ext cx="1037844" cy="6797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786137" y="2225506"/>
            <a:ext cx="890567" cy="389571"/>
          </a:xfrm>
          <a:prstGeom prst="rect">
            <a:avLst/>
          </a:prstGeom>
        </p:spPr>
        <p:txBody>
          <a:bodyPr wrap="square" lIns="0" tIns="37465" rIns="0" bIns="0" rtlCol="0">
            <a:noAutofit/>
          </a:bodyPr>
          <a:lstStyle/>
          <a:p>
            <a:pPr marL="84308">
              <a:lnSpc>
                <a:spcPct val="100585"/>
              </a:lnSpc>
            </a:pPr>
            <a:r>
              <a:rPr sz="1900" spc="20" dirty="0">
                <a:solidFill>
                  <a:srgbClr val="FFFFFF"/>
                </a:solidFill>
                <a:latin typeface="Tahoma"/>
                <a:cs typeface="Tahoma"/>
              </a:rPr>
              <a:t>-0.027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76704" y="2225506"/>
            <a:ext cx="887128" cy="389571"/>
          </a:xfrm>
          <a:prstGeom prst="rect">
            <a:avLst/>
          </a:prstGeom>
        </p:spPr>
        <p:txBody>
          <a:bodyPr wrap="square" lIns="0" tIns="37465" rIns="0" bIns="0" rtlCol="0">
            <a:noAutofit/>
          </a:bodyPr>
          <a:lstStyle/>
          <a:p>
            <a:pPr marL="84392">
              <a:lnSpc>
                <a:spcPct val="100585"/>
              </a:lnSpc>
            </a:pPr>
            <a:r>
              <a:rPr sz="1900" spc="20" dirty="0">
                <a:solidFill>
                  <a:srgbClr val="FFFFFF"/>
                </a:solidFill>
                <a:latin typeface="Tahoma"/>
                <a:cs typeface="Tahoma"/>
              </a:rPr>
              <a:t>-0.001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63832" y="2225506"/>
            <a:ext cx="888824" cy="389571"/>
          </a:xfrm>
          <a:prstGeom prst="rect">
            <a:avLst/>
          </a:prstGeom>
        </p:spPr>
        <p:txBody>
          <a:bodyPr wrap="square" lIns="0" tIns="37465" rIns="0" bIns="0" rtlCol="0">
            <a:noAutofit/>
          </a:bodyPr>
          <a:lstStyle/>
          <a:p>
            <a:pPr marL="87661">
              <a:lnSpc>
                <a:spcPct val="100585"/>
              </a:lnSpc>
            </a:pPr>
            <a:r>
              <a:rPr sz="1900" spc="20" dirty="0">
                <a:solidFill>
                  <a:srgbClr val="FFFFFF"/>
                </a:solidFill>
                <a:latin typeface="Tahoma"/>
                <a:cs typeface="Tahoma"/>
              </a:rPr>
              <a:t>-0.020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52657" y="2225506"/>
            <a:ext cx="888824" cy="389571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233886">
              <a:lnSpc>
                <a:spcPct val="100585"/>
              </a:lnSpc>
            </a:pPr>
            <a:r>
              <a:rPr sz="2000" spc="-137" dirty="0">
                <a:solidFill>
                  <a:srgbClr val="FFFFFF"/>
                </a:solidFill>
                <a:latin typeface="Tahoma"/>
                <a:cs typeface="Tahoma"/>
              </a:rPr>
              <a:t>.......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341482" y="2225506"/>
            <a:ext cx="889574" cy="389571"/>
          </a:xfrm>
          <a:prstGeom prst="rect">
            <a:avLst/>
          </a:prstGeom>
        </p:spPr>
        <p:txBody>
          <a:bodyPr wrap="square" lIns="0" tIns="37465" rIns="0" bIns="0" rtlCol="0">
            <a:noAutofit/>
          </a:bodyPr>
          <a:lstStyle/>
          <a:p>
            <a:pPr marL="90551">
              <a:lnSpc>
                <a:spcPct val="100585"/>
              </a:lnSpc>
            </a:pPr>
            <a:r>
              <a:rPr sz="1900" spc="20" dirty="0">
                <a:solidFill>
                  <a:srgbClr val="FFFFFF"/>
                </a:solidFill>
                <a:latin typeface="Tahoma"/>
                <a:cs typeface="Tahoma"/>
              </a:rPr>
              <a:t>-0.023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50864" y="542544"/>
            <a:ext cx="5495544" cy="891539"/>
          </a:xfrm>
          <a:custGeom>
            <a:avLst/>
            <a:gdLst/>
            <a:ahLst/>
            <a:cxnLst/>
            <a:rect l="l" t="t" r="r" b="b"/>
            <a:pathLst>
              <a:path w="5495544" h="891539">
                <a:moveTo>
                  <a:pt x="0" y="891539"/>
                </a:moveTo>
                <a:lnTo>
                  <a:pt x="5495544" y="891539"/>
                </a:lnTo>
                <a:lnTo>
                  <a:pt x="5495544" y="0"/>
                </a:lnTo>
                <a:lnTo>
                  <a:pt x="0" y="0"/>
                </a:lnTo>
                <a:lnTo>
                  <a:pt x="0" y="89153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37276" y="1237487"/>
            <a:ext cx="794003" cy="5076444"/>
          </a:xfrm>
          <a:custGeom>
            <a:avLst/>
            <a:gdLst/>
            <a:ahLst/>
            <a:cxnLst/>
            <a:rect l="l" t="t" r="r" b="b"/>
            <a:pathLst>
              <a:path w="794003" h="5076444">
                <a:moveTo>
                  <a:pt x="0" y="5076444"/>
                </a:moveTo>
                <a:lnTo>
                  <a:pt x="794003" y="5076444"/>
                </a:lnTo>
                <a:lnTo>
                  <a:pt x="794003" y="0"/>
                </a:lnTo>
                <a:lnTo>
                  <a:pt x="0" y="0"/>
                </a:lnTo>
                <a:lnTo>
                  <a:pt x="0" y="5076444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41364" y="5932932"/>
            <a:ext cx="5495544" cy="382524"/>
          </a:xfrm>
          <a:custGeom>
            <a:avLst/>
            <a:gdLst/>
            <a:ahLst/>
            <a:cxnLst/>
            <a:rect l="l" t="t" r="r" b="b"/>
            <a:pathLst>
              <a:path w="5495544" h="382524">
                <a:moveTo>
                  <a:pt x="0" y="382524"/>
                </a:moveTo>
                <a:lnTo>
                  <a:pt x="5495544" y="382524"/>
                </a:lnTo>
                <a:lnTo>
                  <a:pt x="5495544" y="0"/>
                </a:lnTo>
                <a:lnTo>
                  <a:pt x="0" y="0"/>
                </a:lnTo>
                <a:lnTo>
                  <a:pt x="0" y="382524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37276" y="856488"/>
            <a:ext cx="6167628" cy="5458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3397" y="412623"/>
            <a:ext cx="5143020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43" dirty="0">
                <a:solidFill>
                  <a:srgbClr val="FFFFFF"/>
                </a:solidFill>
                <a:latin typeface="Cambria"/>
                <a:cs typeface="Cambria"/>
              </a:rPr>
              <a:t>Advanced Retrieval Strategies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8800" y="2429341"/>
            <a:ext cx="202290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2640" y="2429341"/>
            <a:ext cx="3677586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31" dirty="0">
                <a:solidFill>
                  <a:srgbClr val="FFFFFF"/>
                </a:solidFill>
                <a:latin typeface="Tahoma"/>
                <a:cs typeface="Tahoma"/>
              </a:rPr>
              <a:t>Semantic Similarity Thresholding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8800" y="2975314"/>
            <a:ext cx="202290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640" y="2975314"/>
            <a:ext cx="2428040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56" dirty="0">
                <a:solidFill>
                  <a:srgbClr val="FFFFFF"/>
                </a:solidFill>
                <a:latin typeface="Tahoma"/>
                <a:cs typeface="Tahoma"/>
              </a:rPr>
              <a:t>Multi-query Retrieval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8800" y="3520906"/>
            <a:ext cx="202290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2640" y="3520906"/>
            <a:ext cx="4127567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18" dirty="0">
                <a:solidFill>
                  <a:srgbClr val="FFFFFF"/>
                </a:solidFill>
                <a:latin typeface="Tahoma"/>
                <a:cs typeface="Tahoma"/>
              </a:rPr>
              <a:t>Hybrid Search (Keyword + Semantic)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800" y="4067771"/>
            <a:ext cx="202513" cy="268020"/>
          </a:xfrm>
          <a:prstGeom prst="rect">
            <a:avLst/>
          </a:prstGeom>
        </p:spPr>
        <p:txBody>
          <a:bodyPr wrap="square" lIns="0" tIns="13112" rIns="0" bIns="0" rtlCol="0">
            <a:noAutofit/>
          </a:bodyPr>
          <a:lstStyle/>
          <a:p>
            <a:pPr marL="12700">
              <a:lnSpc>
                <a:spcPts val="2065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2640" y="4067771"/>
            <a:ext cx="1164504" cy="268020"/>
          </a:xfrm>
          <a:prstGeom prst="rect">
            <a:avLst/>
          </a:prstGeom>
        </p:spPr>
        <p:txBody>
          <a:bodyPr wrap="square" lIns="0" tIns="13112" rIns="0" bIns="0" rtlCol="0">
            <a:noAutofit/>
          </a:bodyPr>
          <a:lstStyle/>
          <a:p>
            <a:pPr marL="12700">
              <a:lnSpc>
                <a:spcPts val="2065"/>
              </a:lnSpc>
            </a:pPr>
            <a:r>
              <a:rPr sz="1900" spc="29" dirty="0">
                <a:solidFill>
                  <a:srgbClr val="FFFFFF"/>
                </a:solidFill>
                <a:latin typeface="Tahoma"/>
                <a:cs typeface="Tahoma"/>
              </a:rPr>
              <a:t>Reranking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800" y="4613868"/>
            <a:ext cx="202290" cy="267715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02640" y="4613868"/>
            <a:ext cx="2016025" cy="267715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39" dirty="0">
                <a:solidFill>
                  <a:srgbClr val="FFFFFF"/>
                </a:solidFill>
                <a:latin typeface="Tahoma"/>
                <a:cs typeface="Tahoma"/>
              </a:rPr>
              <a:t>Chained Retrieval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3645789" y="3036697"/>
            <a:ext cx="4952681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71" dirty="0">
                <a:solidFill>
                  <a:srgbClr val="2574EC"/>
                </a:solidFill>
                <a:latin typeface="Cambria"/>
                <a:cs typeface="Cambria"/>
              </a:rPr>
              <a:t>Understanding RAG Systems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50864" y="542544"/>
            <a:ext cx="5495544" cy="891539"/>
          </a:xfrm>
          <a:custGeom>
            <a:avLst/>
            <a:gdLst/>
            <a:ahLst/>
            <a:cxnLst/>
            <a:rect l="l" t="t" r="r" b="b"/>
            <a:pathLst>
              <a:path w="5495544" h="891539">
                <a:moveTo>
                  <a:pt x="0" y="891539"/>
                </a:moveTo>
                <a:lnTo>
                  <a:pt x="5495544" y="891539"/>
                </a:lnTo>
                <a:lnTo>
                  <a:pt x="5495544" y="0"/>
                </a:lnTo>
                <a:lnTo>
                  <a:pt x="0" y="0"/>
                </a:lnTo>
                <a:lnTo>
                  <a:pt x="0" y="891539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37276" y="1237487"/>
            <a:ext cx="794003" cy="5076444"/>
          </a:xfrm>
          <a:custGeom>
            <a:avLst/>
            <a:gdLst/>
            <a:ahLst/>
            <a:cxnLst/>
            <a:rect l="l" t="t" r="r" b="b"/>
            <a:pathLst>
              <a:path w="794003" h="5076444">
                <a:moveTo>
                  <a:pt x="0" y="5076444"/>
                </a:moveTo>
                <a:lnTo>
                  <a:pt x="794003" y="5076444"/>
                </a:lnTo>
                <a:lnTo>
                  <a:pt x="794003" y="0"/>
                </a:lnTo>
                <a:lnTo>
                  <a:pt x="0" y="0"/>
                </a:lnTo>
                <a:lnTo>
                  <a:pt x="0" y="5076444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41364" y="5932932"/>
            <a:ext cx="5495544" cy="382524"/>
          </a:xfrm>
          <a:custGeom>
            <a:avLst/>
            <a:gdLst/>
            <a:ahLst/>
            <a:cxnLst/>
            <a:rect l="l" t="t" r="r" b="b"/>
            <a:pathLst>
              <a:path w="5495544" h="382524">
                <a:moveTo>
                  <a:pt x="0" y="382524"/>
                </a:moveTo>
                <a:lnTo>
                  <a:pt x="5495544" y="382524"/>
                </a:lnTo>
                <a:lnTo>
                  <a:pt x="5495544" y="0"/>
                </a:lnTo>
                <a:lnTo>
                  <a:pt x="0" y="0"/>
                </a:lnTo>
                <a:lnTo>
                  <a:pt x="0" y="382524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1076" y="1850136"/>
            <a:ext cx="6484620" cy="352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3397" y="412623"/>
            <a:ext cx="4056485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5" dirty="0">
                <a:solidFill>
                  <a:srgbClr val="FFFFFF"/>
                </a:solidFill>
                <a:latin typeface="Cambria"/>
                <a:cs typeface="Cambria"/>
              </a:rPr>
              <a:t>Better Reranker Models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6996" y="2419943"/>
            <a:ext cx="202290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0836" y="2419943"/>
            <a:ext cx="4462162" cy="596900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35" dirty="0">
                <a:solidFill>
                  <a:srgbClr val="FFFFFF"/>
                </a:solidFill>
                <a:latin typeface="Tahoma"/>
                <a:cs typeface="Tahoma"/>
              </a:rPr>
              <a:t>Rerankers are fine-tuned cross-encoder</a:t>
            </a:r>
            <a:endParaRPr sz="1900">
              <a:latin typeface="Tahoma"/>
              <a:cs typeface="Tahoma"/>
            </a:endParaRPr>
          </a:p>
          <a:p>
            <a:pPr marL="12700" marR="36347">
              <a:lnSpc>
                <a:spcPct val="100585"/>
              </a:lnSpc>
              <a:spcBef>
                <a:spcPts val="192"/>
              </a:spcBef>
            </a:pPr>
            <a:r>
              <a:rPr sz="1900" spc="37" dirty="0">
                <a:solidFill>
                  <a:srgbClr val="FFFFFF"/>
                </a:solidFill>
                <a:latin typeface="Tahoma"/>
                <a:cs typeface="Tahoma"/>
              </a:rPr>
              <a:t>transformer models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996" y="3296497"/>
            <a:ext cx="202290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0836" y="3296497"/>
            <a:ext cx="4667689" cy="927608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" dirty="0">
                <a:solidFill>
                  <a:srgbClr val="FFFFFF"/>
                </a:solidFill>
                <a:latin typeface="Tahoma"/>
                <a:cs typeface="Tahoma"/>
              </a:rPr>
              <a:t>These models take in a pair of documents</a:t>
            </a:r>
            <a:endParaRPr sz="1900">
              <a:latin typeface="Tahoma"/>
              <a:cs typeface="Tahoma"/>
            </a:endParaRPr>
          </a:p>
          <a:p>
            <a:pPr marL="12700" marR="480642">
              <a:lnSpc>
                <a:spcPts val="2600"/>
              </a:lnSpc>
              <a:spcBef>
                <a:spcPts val="147"/>
              </a:spcBef>
            </a:pPr>
            <a:r>
              <a:rPr sz="1900" spc="25" dirty="0">
                <a:solidFill>
                  <a:srgbClr val="FFFFFF"/>
                </a:solidFill>
                <a:latin typeface="Tahoma"/>
                <a:cs typeface="Tahoma"/>
              </a:rPr>
              <a:t>(Query, Document) and return back a relevance score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996" y="4501730"/>
            <a:ext cx="202513" cy="268020"/>
          </a:xfrm>
          <a:prstGeom prst="rect">
            <a:avLst/>
          </a:prstGeom>
        </p:spPr>
        <p:txBody>
          <a:bodyPr wrap="square" lIns="0" tIns="13112" rIns="0" bIns="0" rtlCol="0">
            <a:noAutofit/>
          </a:bodyPr>
          <a:lstStyle/>
          <a:p>
            <a:pPr marL="12700">
              <a:lnSpc>
                <a:spcPts val="2065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00836" y="4501730"/>
            <a:ext cx="4335232" cy="599055"/>
          </a:xfrm>
          <a:prstGeom prst="rect">
            <a:avLst/>
          </a:prstGeom>
        </p:spPr>
        <p:txBody>
          <a:bodyPr wrap="square" lIns="0" tIns="13112" rIns="0" bIns="0" rtlCol="0">
            <a:noAutofit/>
          </a:bodyPr>
          <a:lstStyle/>
          <a:p>
            <a:pPr marL="12700" marR="36347">
              <a:lnSpc>
                <a:spcPts val="2065"/>
              </a:lnSpc>
            </a:pPr>
            <a:r>
              <a:rPr sz="1900" spc="38" dirty="0">
                <a:solidFill>
                  <a:srgbClr val="FFFFFF"/>
                </a:solidFill>
                <a:latin typeface="Tahoma"/>
                <a:cs typeface="Tahoma"/>
              </a:rPr>
              <a:t>Models fine-tuned on more pairs and</a:t>
            </a:r>
            <a:endParaRPr sz="190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206"/>
              </a:spcBef>
            </a:pPr>
            <a:r>
              <a:rPr sz="1900" spc="32" dirty="0">
                <a:solidFill>
                  <a:srgbClr val="FFFFFF"/>
                </a:solidFill>
                <a:latin typeface="Tahoma"/>
                <a:cs typeface="Tahoma"/>
              </a:rPr>
              <a:t>released recently will usually be better</a:t>
            </a:r>
            <a:endParaRPr sz="1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8988" y="1514855"/>
            <a:ext cx="6094475" cy="4485132"/>
          </a:xfrm>
          <a:custGeom>
            <a:avLst/>
            <a:gdLst/>
            <a:ahLst/>
            <a:cxnLst/>
            <a:rect l="l" t="t" r="r" b="b"/>
            <a:pathLst>
              <a:path w="6094475" h="4485132">
                <a:moveTo>
                  <a:pt x="0" y="4485132"/>
                </a:moveTo>
                <a:lnTo>
                  <a:pt x="6094475" y="4485132"/>
                </a:lnTo>
                <a:lnTo>
                  <a:pt x="6094475" y="0"/>
                </a:lnTo>
                <a:lnTo>
                  <a:pt x="0" y="0"/>
                </a:lnTo>
                <a:lnTo>
                  <a:pt x="0" y="4485132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18988" y="2380615"/>
            <a:ext cx="6094475" cy="2753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3397" y="412623"/>
            <a:ext cx="5566692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72" dirty="0">
                <a:solidFill>
                  <a:srgbClr val="FFFFFF"/>
                </a:solidFill>
                <a:latin typeface="Cambria"/>
                <a:cs typeface="Cambria"/>
              </a:rPr>
              <a:t>Context Compression Strategies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800" y="2257911"/>
            <a:ext cx="237891" cy="316484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2640" y="2257911"/>
            <a:ext cx="4811904" cy="186626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 marR="33341">
              <a:lnSpc>
                <a:spcPts val="2460"/>
              </a:lnSpc>
            </a:pPr>
            <a:r>
              <a:rPr sz="2300" spc="59" dirty="0">
                <a:solidFill>
                  <a:srgbClr val="FFFFFF"/>
                </a:solidFill>
                <a:latin typeface="Tahoma"/>
                <a:cs typeface="Tahoma"/>
              </a:rPr>
              <a:t>LLM prompt-based Context</a:t>
            </a:r>
            <a:endParaRPr sz="2300">
              <a:latin typeface="Tahoma"/>
              <a:cs typeface="Tahoma"/>
            </a:endParaRPr>
          </a:p>
          <a:p>
            <a:pPr marL="12700" marR="33341">
              <a:lnSpc>
                <a:spcPct val="100585"/>
              </a:lnSpc>
              <a:spcBef>
                <a:spcPts val="196"/>
              </a:spcBef>
            </a:pPr>
            <a:r>
              <a:rPr sz="2300" spc="52" dirty="0">
                <a:solidFill>
                  <a:srgbClr val="FFFFFF"/>
                </a:solidFill>
                <a:latin typeface="Tahoma"/>
                <a:cs typeface="Tahoma"/>
              </a:rPr>
              <a:t>Compression</a:t>
            </a:r>
            <a:endParaRPr sz="230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630"/>
              </a:spcBef>
            </a:pPr>
            <a:r>
              <a:rPr sz="1450" spc="44" dirty="0">
                <a:solidFill>
                  <a:srgbClr val="2574EC"/>
                </a:solidFill>
                <a:latin typeface="Tahoma"/>
                <a:cs typeface="Tahoma"/>
              </a:rPr>
              <a:t>• Extractor: </a:t>
            </a:r>
            <a:r>
              <a:rPr sz="1450" spc="44" dirty="0">
                <a:solidFill>
                  <a:srgbClr val="DEDEDE"/>
                </a:solidFill>
                <a:latin typeface="Tahoma"/>
                <a:cs typeface="Tahoma"/>
              </a:rPr>
              <a:t>Filters out content from context document</a:t>
            </a:r>
            <a:endParaRPr sz="1450">
              <a:latin typeface="Tahoma"/>
              <a:cs typeface="Tahoma"/>
            </a:endParaRPr>
          </a:p>
          <a:p>
            <a:pPr marL="228371" marR="3172132" algn="ctr">
              <a:lnSpc>
                <a:spcPct val="100585"/>
              </a:lnSpc>
              <a:spcBef>
                <a:spcPts val="350"/>
              </a:spcBef>
            </a:pPr>
            <a:r>
              <a:rPr sz="1450" spc="28" dirty="0">
                <a:solidFill>
                  <a:srgbClr val="DEDEDE"/>
                </a:solidFill>
                <a:latin typeface="Tahoma"/>
                <a:cs typeface="Tahoma"/>
              </a:rPr>
              <a:t>related to query</a:t>
            </a:r>
            <a:endParaRPr sz="1450">
              <a:latin typeface="Tahoma"/>
              <a:cs typeface="Tahoma"/>
            </a:endParaRPr>
          </a:p>
          <a:p>
            <a:pPr marL="255015" marR="218009" indent="-242315">
              <a:lnSpc>
                <a:spcPts val="2100"/>
              </a:lnSpc>
              <a:spcBef>
                <a:spcPts val="621"/>
              </a:spcBef>
              <a:tabLst>
                <a:tab pos="254000" algn="l"/>
              </a:tabLst>
            </a:pPr>
            <a:r>
              <a:rPr sz="1450" spc="33" dirty="0">
                <a:solidFill>
                  <a:srgbClr val="2574EC"/>
                </a:solidFill>
                <a:latin typeface="Tahoma"/>
                <a:cs typeface="Tahoma"/>
              </a:rPr>
              <a:t>•</a:t>
            </a:r>
            <a:r>
              <a:rPr sz="1450" spc="0" dirty="0">
                <a:solidFill>
                  <a:srgbClr val="2574EC"/>
                </a:solidFill>
                <a:latin typeface="Tahoma"/>
                <a:cs typeface="Tahoma"/>
              </a:rPr>
              <a:t>	</a:t>
            </a:r>
            <a:r>
              <a:rPr sz="1450" spc="33" dirty="0">
                <a:solidFill>
                  <a:srgbClr val="2574EC"/>
                </a:solidFill>
                <a:latin typeface="Tahoma"/>
                <a:cs typeface="Tahoma"/>
              </a:rPr>
              <a:t>Filter: </a:t>
            </a:r>
            <a:r>
              <a:rPr sz="1450" spc="33" dirty="0">
                <a:solidFill>
                  <a:srgbClr val="DEDEDE"/>
                </a:solidFill>
                <a:latin typeface="Tahoma"/>
                <a:cs typeface="Tahoma"/>
              </a:rPr>
              <a:t>Filters out whole context documents related to query</a:t>
            </a:r>
            <a:endParaRPr sz="14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800" y="4492730"/>
            <a:ext cx="237891" cy="316483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02640" y="4492730"/>
            <a:ext cx="3964785" cy="711199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68" dirty="0">
                <a:solidFill>
                  <a:srgbClr val="FFFFFF"/>
                </a:solidFill>
                <a:latin typeface="Tahoma"/>
                <a:cs typeface="Tahoma"/>
              </a:rPr>
              <a:t>Microsoft LLMLingua Prompt</a:t>
            </a:r>
            <a:endParaRPr sz="2300">
              <a:latin typeface="Tahoma"/>
              <a:cs typeface="Tahoma"/>
            </a:endParaRPr>
          </a:p>
          <a:p>
            <a:pPr marL="12700" marR="43662">
              <a:lnSpc>
                <a:spcPct val="100585"/>
              </a:lnSpc>
              <a:spcBef>
                <a:spcPts val="206"/>
              </a:spcBef>
            </a:pPr>
            <a:r>
              <a:rPr sz="2300" spc="52" dirty="0">
                <a:solidFill>
                  <a:srgbClr val="FFFFFF"/>
                </a:solidFill>
                <a:latin typeface="Tahoma"/>
                <a:cs typeface="Tahoma"/>
              </a:rPr>
              <a:t>Compression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77228" y="1932431"/>
            <a:ext cx="4812791" cy="353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15683" y="1932431"/>
            <a:ext cx="487679" cy="3532632"/>
          </a:xfrm>
          <a:custGeom>
            <a:avLst/>
            <a:gdLst/>
            <a:ahLst/>
            <a:cxnLst/>
            <a:rect l="l" t="t" r="r" b="b"/>
            <a:pathLst>
              <a:path w="487679" h="3532632">
                <a:moveTo>
                  <a:pt x="0" y="3532632"/>
                </a:moveTo>
                <a:lnTo>
                  <a:pt x="487679" y="3532632"/>
                </a:lnTo>
                <a:lnTo>
                  <a:pt x="487679" y="0"/>
                </a:lnTo>
                <a:lnTo>
                  <a:pt x="0" y="0"/>
                </a:lnTo>
                <a:lnTo>
                  <a:pt x="0" y="35326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56476" y="1932431"/>
            <a:ext cx="4730496" cy="368808"/>
          </a:xfrm>
          <a:custGeom>
            <a:avLst/>
            <a:gdLst/>
            <a:ahLst/>
            <a:cxnLst/>
            <a:rect l="l" t="t" r="r" b="b"/>
            <a:pathLst>
              <a:path w="4730496" h="368808">
                <a:moveTo>
                  <a:pt x="0" y="368808"/>
                </a:moveTo>
                <a:lnTo>
                  <a:pt x="4730496" y="368808"/>
                </a:lnTo>
                <a:lnTo>
                  <a:pt x="4730496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67728" y="2304288"/>
            <a:ext cx="1418844" cy="1351788"/>
          </a:xfrm>
          <a:custGeom>
            <a:avLst/>
            <a:gdLst/>
            <a:ahLst/>
            <a:cxnLst/>
            <a:rect l="l" t="t" r="r" b="b"/>
            <a:pathLst>
              <a:path w="1418844" h="1351788">
                <a:moveTo>
                  <a:pt x="0" y="1351788"/>
                </a:moveTo>
                <a:lnTo>
                  <a:pt x="1418844" y="1351788"/>
                </a:lnTo>
                <a:lnTo>
                  <a:pt x="1418844" y="0"/>
                </a:lnTo>
                <a:lnTo>
                  <a:pt x="0" y="0"/>
                </a:lnTo>
                <a:lnTo>
                  <a:pt x="0" y="13517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85504" y="3294888"/>
            <a:ext cx="2595372" cy="2040636"/>
          </a:xfrm>
          <a:custGeom>
            <a:avLst/>
            <a:gdLst/>
            <a:ahLst/>
            <a:cxnLst/>
            <a:rect l="l" t="t" r="r" b="b"/>
            <a:pathLst>
              <a:path w="2595372" h="2040636">
                <a:moveTo>
                  <a:pt x="0" y="2040636"/>
                </a:moveTo>
                <a:lnTo>
                  <a:pt x="2595372" y="2040636"/>
                </a:lnTo>
                <a:lnTo>
                  <a:pt x="2595372" y="0"/>
                </a:lnTo>
                <a:lnTo>
                  <a:pt x="0" y="0"/>
                </a:lnTo>
                <a:lnTo>
                  <a:pt x="0" y="2040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42548" y="2304288"/>
            <a:ext cx="342900" cy="2040636"/>
          </a:xfrm>
          <a:custGeom>
            <a:avLst/>
            <a:gdLst/>
            <a:ahLst/>
            <a:cxnLst/>
            <a:rect l="l" t="t" r="r" b="b"/>
            <a:pathLst>
              <a:path w="342900" h="2040636">
                <a:moveTo>
                  <a:pt x="0" y="2040636"/>
                </a:moveTo>
                <a:lnTo>
                  <a:pt x="342900" y="2040636"/>
                </a:lnTo>
                <a:lnTo>
                  <a:pt x="342900" y="0"/>
                </a:lnTo>
                <a:lnTo>
                  <a:pt x="0" y="0"/>
                </a:lnTo>
                <a:lnTo>
                  <a:pt x="0" y="20406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63397" y="412623"/>
            <a:ext cx="1605445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4" dirty="0">
                <a:solidFill>
                  <a:srgbClr val="FFFFFF"/>
                </a:solidFill>
                <a:latin typeface="Cambria"/>
                <a:cs typeface="Cambria"/>
              </a:rPr>
              <a:t>Problem: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076932" y="412623"/>
            <a:ext cx="1599153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7" dirty="0">
                <a:solidFill>
                  <a:srgbClr val="FFFFFF"/>
                </a:solidFill>
                <a:latin typeface="Cambria"/>
                <a:cs typeface="Cambria"/>
              </a:rPr>
              <a:t>Incorrect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687800" y="412623"/>
            <a:ext cx="1839681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54" dirty="0">
                <a:solidFill>
                  <a:srgbClr val="FFFFFF"/>
                </a:solidFill>
                <a:latin typeface="Cambria"/>
                <a:cs typeface="Cambria"/>
              </a:rPr>
              <a:t>Specificity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8300" y="2939704"/>
            <a:ext cx="198953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2140" y="2939704"/>
            <a:ext cx="4788957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6" dirty="0">
                <a:solidFill>
                  <a:srgbClr val="FFFFFF"/>
                </a:solidFill>
                <a:latin typeface="Tahoma"/>
                <a:cs typeface="Tahoma"/>
              </a:rPr>
              <a:t>The output response is in the wrong format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8300" y="3596929"/>
            <a:ext cx="198953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2140" y="3596929"/>
            <a:ext cx="5162334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7" dirty="0">
                <a:solidFill>
                  <a:srgbClr val="FFFFFF"/>
                </a:solidFill>
                <a:latin typeface="Tahoma"/>
                <a:cs typeface="Tahoma"/>
              </a:rPr>
              <a:t>It happens when you tell the LLM to return the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12140" y="3926113"/>
            <a:ext cx="1035336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response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60115" y="3926113"/>
            <a:ext cx="254347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2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24486" y="3926113"/>
            <a:ext cx="179220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13017" y="3926113"/>
            <a:ext cx="875453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52" dirty="0">
                <a:solidFill>
                  <a:srgbClr val="FFFFFF"/>
                </a:solidFill>
                <a:latin typeface="Tahoma"/>
                <a:cs typeface="Tahoma"/>
              </a:rPr>
              <a:t>specific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04082" y="3926113"/>
            <a:ext cx="786775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47" dirty="0">
                <a:solidFill>
                  <a:srgbClr val="FFFFFF"/>
                </a:solidFill>
                <a:latin typeface="Tahoma"/>
                <a:cs typeface="Tahoma"/>
              </a:rPr>
              <a:t>format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02426" y="3926113"/>
            <a:ext cx="374645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-31" dirty="0">
                <a:solidFill>
                  <a:srgbClr val="FFFFFF"/>
                </a:solidFill>
                <a:latin typeface="Tahoma"/>
                <a:cs typeface="Tahoma"/>
              </a:rPr>
              <a:t>e.g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5432" y="3926113"/>
            <a:ext cx="676224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117" dirty="0">
                <a:solidFill>
                  <a:srgbClr val="FFFFFF"/>
                </a:solidFill>
                <a:latin typeface="Tahoma"/>
                <a:cs typeface="Tahoma"/>
              </a:rPr>
              <a:t>JSON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1561" y="3926113"/>
            <a:ext cx="454290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35400" y="3926113"/>
            <a:ext cx="206917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51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52460" y="3926113"/>
            <a:ext cx="496608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6" dirty="0">
                <a:solidFill>
                  <a:srgbClr val="FFFFFF"/>
                </a:solidFill>
                <a:latin typeface="Tahoma"/>
                <a:cs typeface="Tahoma"/>
              </a:rPr>
              <a:t>fails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58379" y="3926113"/>
            <a:ext cx="285491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66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140" y="4256821"/>
            <a:ext cx="332802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49" dirty="0">
                <a:solidFill>
                  <a:srgbClr val="FFFFFF"/>
                </a:solidFill>
                <a:latin typeface="Tahoma"/>
                <a:cs typeface="Tahoma"/>
              </a:rPr>
              <a:t>do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4253" y="4256821"/>
            <a:ext cx="303798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6" dirty="0">
                <a:solidFill>
                  <a:srgbClr val="FFFFFF"/>
                </a:solidFill>
                <a:latin typeface="Tahoma"/>
                <a:cs typeface="Tahoma"/>
              </a:rPr>
              <a:t>so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15683" y="1932431"/>
            <a:ext cx="487679" cy="353263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856476" y="1932431"/>
            <a:ext cx="246887" cy="368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7103363" y="1932431"/>
            <a:ext cx="4479798" cy="368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270000000" y="3294888"/>
            <a:ext cx="0" cy="2040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8985504" y="3294888"/>
            <a:ext cx="2597657" cy="20406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1242548" y="3294888"/>
            <a:ext cx="340613" cy="10500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6756" y="2520696"/>
            <a:ext cx="1427988" cy="1429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79720" y="2520696"/>
            <a:ext cx="1429512" cy="1429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84208" y="2520696"/>
            <a:ext cx="1427988" cy="1429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3397" y="412623"/>
            <a:ext cx="1671456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56" dirty="0">
                <a:solidFill>
                  <a:srgbClr val="FFFFFF"/>
                </a:solidFill>
                <a:latin typeface="Cambria"/>
                <a:cs typeface="Cambria"/>
              </a:rPr>
              <a:t>Solutions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6655" y="412623"/>
            <a:ext cx="561404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9298" y="412623"/>
            <a:ext cx="1192315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1" dirty="0">
                <a:solidFill>
                  <a:srgbClr val="FFFFFF"/>
                </a:solidFill>
                <a:latin typeface="Cambria"/>
                <a:cs typeface="Cambria"/>
              </a:rPr>
              <a:t>Wrong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23639" y="412623"/>
            <a:ext cx="1306289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7" dirty="0">
                <a:solidFill>
                  <a:srgbClr val="FFFFFF"/>
                </a:solidFill>
                <a:latin typeface="Cambria"/>
                <a:cs typeface="Cambria"/>
              </a:rPr>
              <a:t>Format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575" y="4053159"/>
            <a:ext cx="3509580" cy="753926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algn="ctr">
              <a:lnSpc>
                <a:spcPts val="1675"/>
              </a:lnSpc>
            </a:pPr>
            <a:r>
              <a:rPr sz="1550" spc="48" dirty="0">
                <a:solidFill>
                  <a:srgbClr val="FFFFFF"/>
                </a:solidFill>
                <a:latin typeface="Tahoma"/>
                <a:cs typeface="Tahoma"/>
              </a:rPr>
              <a:t>Powerful LLMs have native support for</a:t>
            </a:r>
            <a:endParaRPr sz="1550">
              <a:latin typeface="Tahoma"/>
              <a:cs typeface="Tahoma"/>
            </a:endParaRPr>
          </a:p>
          <a:p>
            <a:pPr marL="5614" marR="13953" algn="ctr">
              <a:lnSpc>
                <a:spcPct val="100585"/>
              </a:lnSpc>
              <a:spcBef>
                <a:spcPts val="206"/>
              </a:spcBef>
            </a:pP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response formats e.g OpenAI supports</a:t>
            </a:r>
            <a:endParaRPr sz="1550">
              <a:latin typeface="Tahoma"/>
              <a:cs typeface="Tahoma"/>
            </a:endParaRPr>
          </a:p>
          <a:p>
            <a:pPr marL="1101219" marR="1108127" algn="ctr">
              <a:lnSpc>
                <a:spcPct val="100585"/>
              </a:lnSpc>
              <a:spcBef>
                <a:spcPts val="290"/>
              </a:spcBef>
            </a:pPr>
            <a:r>
              <a:rPr sz="1550" spc="66" dirty="0">
                <a:solidFill>
                  <a:srgbClr val="FFFFFF"/>
                </a:solidFill>
                <a:latin typeface="Tahoma"/>
                <a:cs typeface="Tahoma"/>
              </a:rPr>
              <a:t>JSON outputs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86199" y="4053159"/>
            <a:ext cx="3436721" cy="2204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b="1" spc="-21" dirty="0">
                <a:solidFill>
                  <a:srgbClr val="FFFFFF"/>
                </a:solidFill>
                <a:latin typeface="Tahoma"/>
                <a:cs typeface="Tahoma"/>
              </a:rPr>
              <a:t>Better Prompting and Output Parsers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6978" y="4053159"/>
            <a:ext cx="2845555" cy="2204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51" dirty="0">
                <a:solidFill>
                  <a:srgbClr val="FFFFFF"/>
                </a:solidFill>
                <a:latin typeface="Tahoma"/>
                <a:cs typeface="Tahoma"/>
              </a:rPr>
              <a:t>Structured Output Frameworks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11146" y="1428750"/>
            <a:ext cx="7568183" cy="4779264"/>
          </a:xfrm>
          <a:custGeom>
            <a:avLst/>
            <a:gdLst/>
            <a:ahLst/>
            <a:cxnLst/>
            <a:rect l="l" t="t" r="r" b="b"/>
            <a:pathLst>
              <a:path w="7568183" h="4779264">
                <a:moveTo>
                  <a:pt x="0" y="91439"/>
                </a:moveTo>
                <a:lnTo>
                  <a:pt x="38" y="4690529"/>
                </a:lnTo>
                <a:lnTo>
                  <a:pt x="11026" y="4731415"/>
                </a:lnTo>
                <a:lnTo>
                  <a:pt x="38230" y="4762213"/>
                </a:lnTo>
                <a:lnTo>
                  <a:pt x="76855" y="4778109"/>
                </a:lnTo>
                <a:lnTo>
                  <a:pt x="91440" y="4779264"/>
                </a:lnTo>
                <a:lnTo>
                  <a:pt x="7479439" y="4779225"/>
                </a:lnTo>
                <a:lnTo>
                  <a:pt x="7520348" y="4768230"/>
                </a:lnTo>
                <a:lnTo>
                  <a:pt x="7551143" y="4741019"/>
                </a:lnTo>
                <a:lnTo>
                  <a:pt x="7567030" y="4702408"/>
                </a:lnTo>
                <a:lnTo>
                  <a:pt x="7568183" y="4687836"/>
                </a:lnTo>
                <a:lnTo>
                  <a:pt x="7568144" y="88734"/>
                </a:lnTo>
                <a:lnTo>
                  <a:pt x="7557154" y="47829"/>
                </a:lnTo>
                <a:lnTo>
                  <a:pt x="7529950" y="17038"/>
                </a:lnTo>
                <a:lnTo>
                  <a:pt x="7491327" y="1153"/>
                </a:lnTo>
                <a:lnTo>
                  <a:pt x="7476744" y="0"/>
                </a:lnTo>
                <a:lnTo>
                  <a:pt x="88734" y="39"/>
                </a:lnTo>
                <a:lnTo>
                  <a:pt x="47829" y="11029"/>
                </a:lnTo>
                <a:lnTo>
                  <a:pt x="17038" y="38233"/>
                </a:lnTo>
                <a:lnTo>
                  <a:pt x="1153" y="76856"/>
                </a:lnTo>
                <a:lnTo>
                  <a:pt x="0" y="9143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11146" y="1428750"/>
            <a:ext cx="7568183" cy="4779264"/>
          </a:xfrm>
          <a:custGeom>
            <a:avLst/>
            <a:gdLst/>
            <a:ahLst/>
            <a:cxnLst/>
            <a:rect l="l" t="t" r="r" b="b"/>
            <a:pathLst>
              <a:path w="7568183" h="4779264">
                <a:moveTo>
                  <a:pt x="0" y="91439"/>
                </a:moveTo>
                <a:lnTo>
                  <a:pt x="9850" y="50075"/>
                </a:lnTo>
                <a:lnTo>
                  <a:pt x="36205" y="18532"/>
                </a:lnTo>
                <a:lnTo>
                  <a:pt x="74271" y="1605"/>
                </a:lnTo>
                <a:lnTo>
                  <a:pt x="91440" y="0"/>
                </a:lnTo>
                <a:lnTo>
                  <a:pt x="7476744" y="0"/>
                </a:lnTo>
                <a:lnTo>
                  <a:pt x="7518108" y="9850"/>
                </a:lnTo>
                <a:lnTo>
                  <a:pt x="7549651" y="36205"/>
                </a:lnTo>
                <a:lnTo>
                  <a:pt x="7566578" y="74271"/>
                </a:lnTo>
                <a:lnTo>
                  <a:pt x="7568183" y="91439"/>
                </a:lnTo>
                <a:lnTo>
                  <a:pt x="7568183" y="4687836"/>
                </a:lnTo>
                <a:lnTo>
                  <a:pt x="7558332" y="4729178"/>
                </a:lnTo>
                <a:lnTo>
                  <a:pt x="7531973" y="4760724"/>
                </a:lnTo>
                <a:lnTo>
                  <a:pt x="7493903" y="4777659"/>
                </a:lnTo>
                <a:lnTo>
                  <a:pt x="7476744" y="4779264"/>
                </a:lnTo>
                <a:lnTo>
                  <a:pt x="91440" y="4779264"/>
                </a:lnTo>
                <a:lnTo>
                  <a:pt x="50073" y="4769405"/>
                </a:lnTo>
                <a:lnTo>
                  <a:pt x="18529" y="4743039"/>
                </a:lnTo>
                <a:lnTo>
                  <a:pt x="1603" y="4704981"/>
                </a:lnTo>
                <a:lnTo>
                  <a:pt x="0" y="4687836"/>
                </a:lnTo>
                <a:lnTo>
                  <a:pt x="0" y="91439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87727" y="1503946"/>
            <a:ext cx="7413498" cy="4627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11146" y="1428750"/>
            <a:ext cx="7568183" cy="4779264"/>
          </a:xfrm>
          <a:custGeom>
            <a:avLst/>
            <a:gdLst/>
            <a:ahLst/>
            <a:cxnLst/>
            <a:rect l="l" t="t" r="r" b="b"/>
            <a:pathLst>
              <a:path w="7568183" h="4779264">
                <a:moveTo>
                  <a:pt x="0" y="91439"/>
                </a:moveTo>
                <a:lnTo>
                  <a:pt x="9850" y="50075"/>
                </a:lnTo>
                <a:lnTo>
                  <a:pt x="36205" y="18532"/>
                </a:lnTo>
                <a:lnTo>
                  <a:pt x="74271" y="1605"/>
                </a:lnTo>
                <a:lnTo>
                  <a:pt x="91440" y="0"/>
                </a:lnTo>
                <a:lnTo>
                  <a:pt x="7476744" y="0"/>
                </a:lnTo>
                <a:lnTo>
                  <a:pt x="7518108" y="9850"/>
                </a:lnTo>
                <a:lnTo>
                  <a:pt x="7549651" y="36205"/>
                </a:lnTo>
                <a:lnTo>
                  <a:pt x="7566578" y="74271"/>
                </a:lnTo>
                <a:lnTo>
                  <a:pt x="7568183" y="91439"/>
                </a:lnTo>
                <a:lnTo>
                  <a:pt x="7568183" y="4687836"/>
                </a:lnTo>
                <a:lnTo>
                  <a:pt x="7558332" y="4729178"/>
                </a:lnTo>
                <a:lnTo>
                  <a:pt x="7531973" y="4760724"/>
                </a:lnTo>
                <a:lnTo>
                  <a:pt x="7493903" y="4777659"/>
                </a:lnTo>
                <a:lnTo>
                  <a:pt x="7476744" y="4779264"/>
                </a:lnTo>
                <a:lnTo>
                  <a:pt x="91440" y="4779264"/>
                </a:lnTo>
                <a:lnTo>
                  <a:pt x="50073" y="4769405"/>
                </a:lnTo>
                <a:lnTo>
                  <a:pt x="18529" y="4743039"/>
                </a:lnTo>
                <a:lnTo>
                  <a:pt x="1603" y="4704981"/>
                </a:lnTo>
                <a:lnTo>
                  <a:pt x="0" y="4687836"/>
                </a:lnTo>
                <a:lnTo>
                  <a:pt x="0" y="91439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63397" y="412623"/>
            <a:ext cx="8415242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32" dirty="0">
                <a:solidFill>
                  <a:srgbClr val="FFFFFF"/>
                </a:solidFill>
                <a:latin typeface="Cambria"/>
                <a:cs typeface="Cambria"/>
              </a:rPr>
              <a:t>Solutions for Wrong Format - Native LLM Support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6198870" y="2016493"/>
            <a:ext cx="1400428" cy="770648"/>
          </a:xfrm>
          <a:prstGeom prst="rect">
            <a:avLst/>
          </a:prstGeom>
        </p:spPr>
        <p:txBody>
          <a:bodyPr wrap="square" lIns="0" tIns="3810" rIns="0" bIns="0" rtlCol="0">
            <a:noAutofit/>
          </a:bodyPr>
          <a:lstStyle/>
          <a:p>
            <a:pPr marL="37982">
              <a:lnSpc>
                <a:spcPct val="100585"/>
              </a:lnSpc>
            </a:pPr>
            <a:r>
              <a:rPr sz="2300" spc="45" dirty="0">
                <a:solidFill>
                  <a:srgbClr val="FFFFFF"/>
                </a:solidFill>
                <a:latin typeface="Tahoma"/>
                <a:cs typeface="Tahoma"/>
              </a:rPr>
              <a:t>by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41008" y="1513331"/>
            <a:ext cx="5170932" cy="4485132"/>
          </a:xfrm>
          <a:custGeom>
            <a:avLst/>
            <a:gdLst/>
            <a:ahLst/>
            <a:cxnLst/>
            <a:rect l="l" t="t" r="r" b="b"/>
            <a:pathLst>
              <a:path w="5170932" h="4485132">
                <a:moveTo>
                  <a:pt x="0" y="4485132"/>
                </a:moveTo>
                <a:lnTo>
                  <a:pt x="5170932" y="4485132"/>
                </a:lnTo>
                <a:lnTo>
                  <a:pt x="5170932" y="0"/>
                </a:lnTo>
                <a:lnTo>
                  <a:pt x="0" y="0"/>
                </a:lnTo>
                <a:lnTo>
                  <a:pt x="0" y="4485132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41008" y="1313687"/>
            <a:ext cx="5172456" cy="4485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98870" y="2016493"/>
            <a:ext cx="1400428" cy="770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3397" y="412623"/>
            <a:ext cx="6210584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5" dirty="0">
                <a:solidFill>
                  <a:srgbClr val="FFFFFF"/>
                </a:solidFill>
                <a:latin typeface="Cambria"/>
                <a:cs typeface="Cambria"/>
              </a:rPr>
              <a:t>Solutions for Wrong Format - Output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85788" y="412623"/>
            <a:ext cx="1385181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77" dirty="0">
                <a:solidFill>
                  <a:srgbClr val="FFFFFF"/>
                </a:solidFill>
                <a:latin typeface="Cambria"/>
                <a:cs typeface="Cambria"/>
              </a:rPr>
              <a:t>Parsers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82914" y="412623"/>
            <a:ext cx="31955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&amp;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14385" y="412623"/>
            <a:ext cx="1103579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-2" dirty="0">
                <a:solidFill>
                  <a:srgbClr val="FFFFFF"/>
                </a:solidFill>
                <a:latin typeface="Cambria"/>
                <a:cs typeface="Cambria"/>
              </a:rPr>
              <a:t>Better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28809" y="412623"/>
            <a:ext cx="1860127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5" dirty="0">
                <a:solidFill>
                  <a:srgbClr val="FFFFFF"/>
                </a:solidFill>
                <a:latin typeface="Cambria"/>
                <a:cs typeface="Cambria"/>
              </a:rPr>
              <a:t>Prompting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397" y="1666983"/>
            <a:ext cx="238113" cy="31678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237" y="1666983"/>
            <a:ext cx="5590780" cy="1103372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39" dirty="0">
                <a:solidFill>
                  <a:srgbClr val="FFFFFF"/>
                </a:solidFill>
                <a:latin typeface="Tahoma"/>
                <a:cs typeface="Tahoma"/>
              </a:rPr>
              <a:t>LangChain allows to convert the raw LLM</a:t>
            </a:r>
            <a:endParaRPr sz="2300">
              <a:latin typeface="Tahoma"/>
              <a:cs typeface="Tahoma"/>
            </a:endParaRPr>
          </a:p>
          <a:p>
            <a:pPr marL="12700" marR="93712">
              <a:lnSpc>
                <a:spcPts val="3100"/>
              </a:lnSpc>
              <a:spcBef>
                <a:spcPts val="171"/>
              </a:spcBef>
            </a:pPr>
            <a:r>
              <a:rPr sz="2300" spc="24" dirty="0">
                <a:solidFill>
                  <a:srgbClr val="FFFFFF"/>
                </a:solidFill>
                <a:latin typeface="Tahoma"/>
                <a:cs typeface="Tahoma"/>
              </a:rPr>
              <a:t>response into a more consumable format using Output Parsers.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3397" y="3127861"/>
            <a:ext cx="237891" cy="316484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237" y="3127861"/>
            <a:ext cx="5667772" cy="316484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17" dirty="0">
                <a:solidFill>
                  <a:srgbClr val="FFFFFF"/>
                </a:solidFill>
                <a:latin typeface="Tahoma"/>
                <a:cs typeface="Tahoma"/>
              </a:rPr>
              <a:t>There exists a variety of parsers including: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237" y="3629257"/>
            <a:ext cx="237891" cy="180263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>
              <a:lnSpc>
                <a:spcPts val="2460"/>
              </a:lnSpc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1000"/>
              </a:spcBef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1125"/>
              </a:spcBef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1123"/>
              </a:spcBef>
            </a:pPr>
            <a:r>
              <a:rPr sz="2300" spc="28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23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49858" y="3629257"/>
            <a:ext cx="2129662" cy="1802638"/>
          </a:xfrm>
          <a:prstGeom prst="rect">
            <a:avLst/>
          </a:prstGeom>
        </p:spPr>
        <p:txBody>
          <a:bodyPr wrap="square" lIns="0" tIns="15621" rIns="0" bIns="0" rtlCol="0">
            <a:noAutofit/>
          </a:bodyPr>
          <a:lstStyle/>
          <a:p>
            <a:pPr marL="12700" marR="40186">
              <a:lnSpc>
                <a:spcPts val="2460"/>
              </a:lnSpc>
            </a:pPr>
            <a:r>
              <a:rPr sz="2300" spc="27" dirty="0">
                <a:solidFill>
                  <a:srgbClr val="FFFFFF"/>
                </a:solidFill>
                <a:latin typeface="Tahoma"/>
                <a:cs typeface="Tahoma"/>
              </a:rPr>
              <a:t>String parser</a:t>
            </a:r>
            <a:endParaRPr sz="2300">
              <a:latin typeface="Tahoma"/>
              <a:cs typeface="Tahoma"/>
            </a:endParaRPr>
          </a:p>
          <a:p>
            <a:pPr marL="12700">
              <a:lnSpc>
                <a:spcPts val="3900"/>
              </a:lnSpc>
              <a:spcBef>
                <a:spcPts val="376"/>
              </a:spcBef>
            </a:pP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CS</a:t>
            </a:r>
            <a:r>
              <a:rPr sz="2300" spc="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300" spc="23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4" dirty="0">
                <a:solidFill>
                  <a:srgbClr val="FFFFFF"/>
                </a:solidFill>
                <a:latin typeface="Tahoma"/>
                <a:cs typeface="Tahoma"/>
              </a:rPr>
              <a:t>pa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rse</a:t>
            </a:r>
            <a:r>
              <a:rPr sz="2300" spc="0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300" spc="39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300" spc="44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300" spc="39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300" spc="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300" spc="11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4" dirty="0">
                <a:solidFill>
                  <a:srgbClr val="FFFFFF"/>
                </a:solidFill>
                <a:latin typeface="Tahoma"/>
                <a:cs typeface="Tahoma"/>
              </a:rPr>
              <a:t>pa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rse</a:t>
            </a:r>
            <a:r>
              <a:rPr sz="2300" spc="0" dirty="0">
                <a:solidFill>
                  <a:srgbClr val="FFFFFF"/>
                </a:solidFill>
                <a:latin typeface="Tahoma"/>
                <a:cs typeface="Tahoma"/>
              </a:rPr>
              <a:t>r 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JS</a:t>
            </a:r>
            <a:r>
              <a:rPr sz="2300" spc="4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300" spc="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300" spc="3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300" spc="44" dirty="0">
                <a:solidFill>
                  <a:srgbClr val="FFFFFF"/>
                </a:solidFill>
                <a:latin typeface="Tahoma"/>
                <a:cs typeface="Tahoma"/>
              </a:rPr>
              <a:t>pa</a:t>
            </a:r>
            <a:r>
              <a:rPr sz="2300" spc="50" dirty="0">
                <a:solidFill>
                  <a:srgbClr val="FFFFFF"/>
                </a:solidFill>
                <a:latin typeface="Tahoma"/>
                <a:cs typeface="Tahoma"/>
              </a:rPr>
              <a:t>rse</a:t>
            </a:r>
            <a:r>
              <a:rPr sz="2300" spc="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23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21914" y="1457705"/>
            <a:ext cx="5946647" cy="4779264"/>
          </a:xfrm>
          <a:custGeom>
            <a:avLst/>
            <a:gdLst/>
            <a:ahLst/>
            <a:cxnLst/>
            <a:rect l="l" t="t" r="r" b="b"/>
            <a:pathLst>
              <a:path w="5946647" h="4779264">
                <a:moveTo>
                  <a:pt x="0" y="91440"/>
                </a:moveTo>
                <a:lnTo>
                  <a:pt x="38" y="4690529"/>
                </a:lnTo>
                <a:lnTo>
                  <a:pt x="11026" y="4731415"/>
                </a:lnTo>
                <a:lnTo>
                  <a:pt x="38230" y="4762213"/>
                </a:lnTo>
                <a:lnTo>
                  <a:pt x="76855" y="4778109"/>
                </a:lnTo>
                <a:lnTo>
                  <a:pt x="91440" y="4779264"/>
                </a:lnTo>
                <a:lnTo>
                  <a:pt x="5857903" y="4779225"/>
                </a:lnTo>
                <a:lnTo>
                  <a:pt x="5898812" y="4768230"/>
                </a:lnTo>
                <a:lnTo>
                  <a:pt x="5929607" y="4741019"/>
                </a:lnTo>
                <a:lnTo>
                  <a:pt x="5945494" y="4702408"/>
                </a:lnTo>
                <a:lnTo>
                  <a:pt x="5946647" y="4687836"/>
                </a:lnTo>
                <a:lnTo>
                  <a:pt x="5946608" y="88734"/>
                </a:lnTo>
                <a:lnTo>
                  <a:pt x="5935618" y="47829"/>
                </a:lnTo>
                <a:lnTo>
                  <a:pt x="5908414" y="17038"/>
                </a:lnTo>
                <a:lnTo>
                  <a:pt x="5869791" y="1153"/>
                </a:lnTo>
                <a:lnTo>
                  <a:pt x="5855208" y="0"/>
                </a:lnTo>
                <a:lnTo>
                  <a:pt x="88734" y="39"/>
                </a:lnTo>
                <a:lnTo>
                  <a:pt x="47829" y="11029"/>
                </a:lnTo>
                <a:lnTo>
                  <a:pt x="17038" y="38233"/>
                </a:lnTo>
                <a:lnTo>
                  <a:pt x="1153" y="76856"/>
                </a:lnTo>
                <a:lnTo>
                  <a:pt x="0" y="9144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1914" y="1457705"/>
            <a:ext cx="5946647" cy="4779264"/>
          </a:xfrm>
          <a:custGeom>
            <a:avLst/>
            <a:gdLst/>
            <a:ahLst/>
            <a:cxnLst/>
            <a:rect l="l" t="t" r="r" b="b"/>
            <a:pathLst>
              <a:path w="5946647" h="4779264">
                <a:moveTo>
                  <a:pt x="0" y="91440"/>
                </a:moveTo>
                <a:lnTo>
                  <a:pt x="9850" y="50075"/>
                </a:lnTo>
                <a:lnTo>
                  <a:pt x="36205" y="18532"/>
                </a:lnTo>
                <a:lnTo>
                  <a:pt x="74271" y="1605"/>
                </a:lnTo>
                <a:lnTo>
                  <a:pt x="91440" y="0"/>
                </a:lnTo>
                <a:lnTo>
                  <a:pt x="5855208" y="0"/>
                </a:lnTo>
                <a:lnTo>
                  <a:pt x="5896572" y="9850"/>
                </a:lnTo>
                <a:lnTo>
                  <a:pt x="5928115" y="36205"/>
                </a:lnTo>
                <a:lnTo>
                  <a:pt x="5945042" y="74271"/>
                </a:lnTo>
                <a:lnTo>
                  <a:pt x="5946647" y="91440"/>
                </a:lnTo>
                <a:lnTo>
                  <a:pt x="5946647" y="4687836"/>
                </a:lnTo>
                <a:lnTo>
                  <a:pt x="5936796" y="4729178"/>
                </a:lnTo>
                <a:lnTo>
                  <a:pt x="5910437" y="4760724"/>
                </a:lnTo>
                <a:lnTo>
                  <a:pt x="5872367" y="4777659"/>
                </a:lnTo>
                <a:lnTo>
                  <a:pt x="5855208" y="4779264"/>
                </a:lnTo>
                <a:lnTo>
                  <a:pt x="91440" y="4779264"/>
                </a:lnTo>
                <a:lnTo>
                  <a:pt x="50073" y="4769405"/>
                </a:lnTo>
                <a:lnTo>
                  <a:pt x="18529" y="4743039"/>
                </a:lnTo>
                <a:lnTo>
                  <a:pt x="1603" y="4704981"/>
                </a:lnTo>
                <a:lnTo>
                  <a:pt x="0" y="4687836"/>
                </a:lnTo>
                <a:lnTo>
                  <a:pt x="0" y="9144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08401" y="1500670"/>
            <a:ext cx="5772150" cy="46917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1914" y="1457705"/>
            <a:ext cx="5946647" cy="4779264"/>
          </a:xfrm>
          <a:custGeom>
            <a:avLst/>
            <a:gdLst/>
            <a:ahLst/>
            <a:cxnLst/>
            <a:rect l="l" t="t" r="r" b="b"/>
            <a:pathLst>
              <a:path w="5946647" h="4779264">
                <a:moveTo>
                  <a:pt x="0" y="91440"/>
                </a:moveTo>
                <a:lnTo>
                  <a:pt x="9850" y="50075"/>
                </a:lnTo>
                <a:lnTo>
                  <a:pt x="36205" y="18532"/>
                </a:lnTo>
                <a:lnTo>
                  <a:pt x="74271" y="1605"/>
                </a:lnTo>
                <a:lnTo>
                  <a:pt x="91440" y="0"/>
                </a:lnTo>
                <a:lnTo>
                  <a:pt x="5855208" y="0"/>
                </a:lnTo>
                <a:lnTo>
                  <a:pt x="5896572" y="9850"/>
                </a:lnTo>
                <a:lnTo>
                  <a:pt x="5928115" y="36205"/>
                </a:lnTo>
                <a:lnTo>
                  <a:pt x="5945042" y="74271"/>
                </a:lnTo>
                <a:lnTo>
                  <a:pt x="5946647" y="91440"/>
                </a:lnTo>
                <a:lnTo>
                  <a:pt x="5946647" y="4687836"/>
                </a:lnTo>
                <a:lnTo>
                  <a:pt x="5936796" y="4729178"/>
                </a:lnTo>
                <a:lnTo>
                  <a:pt x="5910437" y="4760724"/>
                </a:lnTo>
                <a:lnTo>
                  <a:pt x="5872367" y="4777659"/>
                </a:lnTo>
                <a:lnTo>
                  <a:pt x="5855208" y="4779264"/>
                </a:lnTo>
                <a:lnTo>
                  <a:pt x="91440" y="4779264"/>
                </a:lnTo>
                <a:lnTo>
                  <a:pt x="50073" y="4769405"/>
                </a:lnTo>
                <a:lnTo>
                  <a:pt x="18529" y="4743039"/>
                </a:lnTo>
                <a:lnTo>
                  <a:pt x="1603" y="4704981"/>
                </a:lnTo>
                <a:lnTo>
                  <a:pt x="0" y="4687836"/>
                </a:lnTo>
                <a:lnTo>
                  <a:pt x="0" y="91440"/>
                </a:lnTo>
                <a:close/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63397" y="412623"/>
            <a:ext cx="10276846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5" dirty="0">
                <a:solidFill>
                  <a:srgbClr val="FFFFFF"/>
                </a:solidFill>
                <a:latin typeface="Cambria"/>
                <a:cs typeface="Cambria"/>
              </a:rPr>
              <a:t>Solutions for Wrong Format - Structured Output Frameworks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04432" y="1932431"/>
            <a:ext cx="4811268" cy="3532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04432" y="4475988"/>
            <a:ext cx="2791968" cy="987552"/>
          </a:xfrm>
          <a:custGeom>
            <a:avLst/>
            <a:gdLst/>
            <a:ahLst/>
            <a:cxnLst/>
            <a:rect l="l" t="t" r="r" b="b"/>
            <a:pathLst>
              <a:path w="2791968" h="987551">
                <a:moveTo>
                  <a:pt x="0" y="987552"/>
                </a:moveTo>
                <a:lnTo>
                  <a:pt x="2791968" y="987552"/>
                </a:lnTo>
                <a:lnTo>
                  <a:pt x="2791968" y="0"/>
                </a:lnTo>
                <a:lnTo>
                  <a:pt x="0" y="0"/>
                </a:lnTo>
                <a:lnTo>
                  <a:pt x="0" y="9875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04432" y="3808476"/>
            <a:ext cx="743712" cy="989076"/>
          </a:xfrm>
          <a:custGeom>
            <a:avLst/>
            <a:gdLst/>
            <a:ahLst/>
            <a:cxnLst/>
            <a:rect l="l" t="t" r="r" b="b"/>
            <a:pathLst>
              <a:path w="743712" h="989076">
                <a:moveTo>
                  <a:pt x="0" y="989076"/>
                </a:moveTo>
                <a:lnTo>
                  <a:pt x="743712" y="989076"/>
                </a:lnTo>
                <a:lnTo>
                  <a:pt x="743712" y="0"/>
                </a:lnTo>
                <a:lnTo>
                  <a:pt x="0" y="0"/>
                </a:lnTo>
                <a:lnTo>
                  <a:pt x="0" y="989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04432" y="1932431"/>
            <a:ext cx="4811268" cy="310896"/>
          </a:xfrm>
          <a:custGeom>
            <a:avLst/>
            <a:gdLst/>
            <a:ahLst/>
            <a:cxnLst/>
            <a:rect l="l" t="t" r="r" b="b"/>
            <a:pathLst>
              <a:path w="4811268" h="310896">
                <a:moveTo>
                  <a:pt x="0" y="310896"/>
                </a:moveTo>
                <a:lnTo>
                  <a:pt x="4811268" y="310896"/>
                </a:lnTo>
                <a:lnTo>
                  <a:pt x="4811268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745980" y="2180843"/>
            <a:ext cx="1569720" cy="309372"/>
          </a:xfrm>
          <a:custGeom>
            <a:avLst/>
            <a:gdLst/>
            <a:ahLst/>
            <a:cxnLst/>
            <a:rect l="l" t="t" r="r" b="b"/>
            <a:pathLst>
              <a:path w="1569720" h="309372">
                <a:moveTo>
                  <a:pt x="0" y="309372"/>
                </a:moveTo>
                <a:lnTo>
                  <a:pt x="1569720" y="309372"/>
                </a:lnTo>
                <a:lnTo>
                  <a:pt x="1569720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064752" y="3476244"/>
            <a:ext cx="2250948" cy="1046987"/>
          </a:xfrm>
          <a:custGeom>
            <a:avLst/>
            <a:gdLst/>
            <a:ahLst/>
            <a:cxnLst/>
            <a:rect l="l" t="t" r="r" b="b"/>
            <a:pathLst>
              <a:path w="2250948" h="1046987">
                <a:moveTo>
                  <a:pt x="0" y="1046987"/>
                </a:moveTo>
                <a:lnTo>
                  <a:pt x="2250948" y="1046987"/>
                </a:lnTo>
                <a:lnTo>
                  <a:pt x="2250948" y="0"/>
                </a:lnTo>
                <a:lnTo>
                  <a:pt x="0" y="0"/>
                </a:lnTo>
                <a:lnTo>
                  <a:pt x="0" y="10469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52182" y="3809238"/>
            <a:ext cx="1903476" cy="918972"/>
          </a:xfrm>
          <a:custGeom>
            <a:avLst/>
            <a:gdLst/>
            <a:ahLst/>
            <a:cxnLst/>
            <a:rect l="l" t="t" r="r" b="b"/>
            <a:pathLst>
              <a:path w="1903476" h="918972">
                <a:moveTo>
                  <a:pt x="0" y="161670"/>
                </a:moveTo>
                <a:lnTo>
                  <a:pt x="0" y="757301"/>
                </a:lnTo>
                <a:lnTo>
                  <a:pt x="664" y="772055"/>
                </a:lnTo>
                <a:lnTo>
                  <a:pt x="10126" y="813740"/>
                </a:lnTo>
                <a:lnTo>
                  <a:pt x="29593" y="850554"/>
                </a:lnTo>
                <a:lnTo>
                  <a:pt x="57525" y="880958"/>
                </a:lnTo>
                <a:lnTo>
                  <a:pt x="92379" y="903409"/>
                </a:lnTo>
                <a:lnTo>
                  <a:pt x="132617" y="916367"/>
                </a:lnTo>
                <a:lnTo>
                  <a:pt x="161671" y="918972"/>
                </a:lnTo>
                <a:lnTo>
                  <a:pt x="1741804" y="918972"/>
                </a:lnTo>
                <a:lnTo>
                  <a:pt x="1784814" y="913187"/>
                </a:lnTo>
                <a:lnTo>
                  <a:pt x="1823423" y="896883"/>
                </a:lnTo>
                <a:lnTo>
                  <a:pt x="1856135" y="871602"/>
                </a:lnTo>
                <a:lnTo>
                  <a:pt x="1881408" y="838884"/>
                </a:lnTo>
                <a:lnTo>
                  <a:pt x="1897702" y="800270"/>
                </a:lnTo>
                <a:lnTo>
                  <a:pt x="1903476" y="757301"/>
                </a:lnTo>
                <a:lnTo>
                  <a:pt x="1903476" y="161670"/>
                </a:lnTo>
                <a:lnTo>
                  <a:pt x="1897691" y="118661"/>
                </a:lnTo>
                <a:lnTo>
                  <a:pt x="1881387" y="80052"/>
                </a:lnTo>
                <a:lnTo>
                  <a:pt x="1856106" y="47340"/>
                </a:lnTo>
                <a:lnTo>
                  <a:pt x="1823388" y="22067"/>
                </a:lnTo>
                <a:lnTo>
                  <a:pt x="1784774" y="5773"/>
                </a:lnTo>
                <a:lnTo>
                  <a:pt x="1741804" y="0"/>
                </a:lnTo>
                <a:lnTo>
                  <a:pt x="161671" y="0"/>
                </a:lnTo>
                <a:lnTo>
                  <a:pt x="118661" y="5784"/>
                </a:lnTo>
                <a:lnTo>
                  <a:pt x="80052" y="22088"/>
                </a:lnTo>
                <a:lnTo>
                  <a:pt x="47340" y="47369"/>
                </a:lnTo>
                <a:lnTo>
                  <a:pt x="22067" y="80087"/>
                </a:lnTo>
                <a:lnTo>
                  <a:pt x="5773" y="118701"/>
                </a:lnTo>
                <a:lnTo>
                  <a:pt x="0" y="161670"/>
                </a:lnTo>
                <a:close/>
              </a:path>
            </a:pathLst>
          </a:custGeom>
          <a:solidFill>
            <a:srgbClr val="EFEF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52182" y="3809238"/>
            <a:ext cx="1903476" cy="918972"/>
          </a:xfrm>
          <a:custGeom>
            <a:avLst/>
            <a:gdLst/>
            <a:ahLst/>
            <a:cxnLst/>
            <a:rect l="l" t="t" r="r" b="b"/>
            <a:pathLst>
              <a:path w="1903476" h="918972">
                <a:moveTo>
                  <a:pt x="0" y="161670"/>
                </a:moveTo>
                <a:lnTo>
                  <a:pt x="5773" y="118701"/>
                </a:lnTo>
                <a:lnTo>
                  <a:pt x="22067" y="80087"/>
                </a:lnTo>
                <a:lnTo>
                  <a:pt x="47340" y="47369"/>
                </a:lnTo>
                <a:lnTo>
                  <a:pt x="80052" y="22088"/>
                </a:lnTo>
                <a:lnTo>
                  <a:pt x="118661" y="5784"/>
                </a:lnTo>
                <a:lnTo>
                  <a:pt x="161671" y="0"/>
                </a:lnTo>
                <a:lnTo>
                  <a:pt x="1741804" y="0"/>
                </a:lnTo>
                <a:lnTo>
                  <a:pt x="1784774" y="5773"/>
                </a:lnTo>
                <a:lnTo>
                  <a:pt x="1823388" y="22067"/>
                </a:lnTo>
                <a:lnTo>
                  <a:pt x="1856106" y="47340"/>
                </a:lnTo>
                <a:lnTo>
                  <a:pt x="1881387" y="80052"/>
                </a:lnTo>
                <a:lnTo>
                  <a:pt x="1897691" y="118661"/>
                </a:lnTo>
                <a:lnTo>
                  <a:pt x="1903476" y="161670"/>
                </a:lnTo>
                <a:lnTo>
                  <a:pt x="1903476" y="757301"/>
                </a:lnTo>
                <a:lnTo>
                  <a:pt x="1897702" y="800270"/>
                </a:lnTo>
                <a:lnTo>
                  <a:pt x="1881408" y="838884"/>
                </a:lnTo>
                <a:lnTo>
                  <a:pt x="1856135" y="871602"/>
                </a:lnTo>
                <a:lnTo>
                  <a:pt x="1823423" y="896883"/>
                </a:lnTo>
                <a:lnTo>
                  <a:pt x="1784814" y="913187"/>
                </a:lnTo>
                <a:lnTo>
                  <a:pt x="1741804" y="918972"/>
                </a:lnTo>
                <a:lnTo>
                  <a:pt x="161671" y="918972"/>
                </a:lnTo>
                <a:lnTo>
                  <a:pt x="118701" y="913198"/>
                </a:lnTo>
                <a:lnTo>
                  <a:pt x="80087" y="896904"/>
                </a:lnTo>
                <a:lnTo>
                  <a:pt x="47369" y="871631"/>
                </a:lnTo>
                <a:lnTo>
                  <a:pt x="22088" y="838919"/>
                </a:lnTo>
                <a:lnTo>
                  <a:pt x="5784" y="800310"/>
                </a:lnTo>
                <a:lnTo>
                  <a:pt x="0" y="757301"/>
                </a:lnTo>
                <a:lnTo>
                  <a:pt x="0" y="161670"/>
                </a:lnTo>
                <a:close/>
              </a:path>
            </a:pathLst>
          </a:custGeom>
          <a:ln w="25400">
            <a:solidFill>
              <a:srgbClr val="B9B9B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44140" y="5428487"/>
            <a:ext cx="1427988" cy="1427988"/>
          </a:xfrm>
          <a:custGeom>
            <a:avLst/>
            <a:gdLst/>
            <a:ahLst/>
            <a:cxnLst/>
            <a:rect l="l" t="t" r="r" b="b"/>
            <a:pathLst>
              <a:path w="1427988" h="1427988">
                <a:moveTo>
                  <a:pt x="0" y="1427988"/>
                </a:moveTo>
                <a:lnTo>
                  <a:pt x="1427988" y="1427988"/>
                </a:lnTo>
                <a:lnTo>
                  <a:pt x="1427988" y="0"/>
                </a:lnTo>
                <a:lnTo>
                  <a:pt x="0" y="0"/>
                </a:lnTo>
                <a:lnTo>
                  <a:pt x="0" y="142798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63397" y="412623"/>
            <a:ext cx="1605445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4" dirty="0">
                <a:solidFill>
                  <a:srgbClr val="FFFFFF"/>
                </a:solidFill>
                <a:latin typeface="Cambria"/>
                <a:cs typeface="Cambria"/>
              </a:rPr>
              <a:t>Problem: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76932" y="412623"/>
            <a:ext cx="1983105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43" dirty="0">
                <a:solidFill>
                  <a:srgbClr val="FFFFFF"/>
                </a:solidFill>
                <a:latin typeface="Cambria"/>
                <a:cs typeface="Cambria"/>
              </a:rPr>
              <a:t>Incomplete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8300" y="2939704"/>
            <a:ext cx="198953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2140" y="2939704"/>
            <a:ext cx="3619138" cy="592327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6" dirty="0">
                <a:solidFill>
                  <a:srgbClr val="FFFFFF"/>
                </a:solidFill>
                <a:latin typeface="Tahoma"/>
                <a:cs typeface="Tahoma"/>
              </a:rPr>
              <a:t>Incomplete means the generated</a:t>
            </a:r>
            <a:endParaRPr sz="1850">
              <a:latin typeface="Tahoma"/>
              <a:cs typeface="Tahoma"/>
            </a:endParaRPr>
          </a:p>
          <a:p>
            <a:pPr marL="12700" marR="35661">
              <a:lnSpc>
                <a:spcPct val="100585"/>
              </a:lnSpc>
              <a:spcBef>
                <a:spcPts val="254"/>
              </a:spcBef>
            </a:pPr>
            <a:r>
              <a:rPr sz="1850" spc="49" dirty="0">
                <a:solidFill>
                  <a:srgbClr val="FFFFFF"/>
                </a:solidFill>
                <a:latin typeface="Tahoma"/>
                <a:cs typeface="Tahoma"/>
              </a:rPr>
              <a:t>incomplete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45343" y="2939704"/>
            <a:ext cx="1272605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2" dirty="0">
                <a:solidFill>
                  <a:srgbClr val="FFFFFF"/>
                </a:solidFill>
                <a:latin typeface="Tahoma"/>
                <a:cs typeface="Tahoma"/>
              </a:rPr>
              <a:t>response is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68300" y="3787429"/>
            <a:ext cx="198953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2140" y="3787429"/>
            <a:ext cx="5569827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7" dirty="0">
                <a:solidFill>
                  <a:srgbClr val="FFFFFF"/>
                </a:solidFill>
                <a:latin typeface="Tahoma"/>
                <a:cs typeface="Tahoma"/>
              </a:rPr>
              <a:t>This could be because of poorly worded questions,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2140" y="4116613"/>
            <a:ext cx="482819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3" dirty="0">
                <a:solidFill>
                  <a:srgbClr val="FFFFFF"/>
                </a:solidFill>
                <a:latin typeface="Tahoma"/>
                <a:cs typeface="Tahoma"/>
              </a:rPr>
              <a:t>lack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04745" y="4116613"/>
            <a:ext cx="282757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71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98121" y="4116613"/>
            <a:ext cx="562820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right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2511" y="4116613"/>
            <a:ext cx="880921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57" dirty="0">
                <a:solidFill>
                  <a:srgbClr val="FFFFFF"/>
                </a:solidFill>
                <a:latin typeface="Tahoma"/>
                <a:cs typeface="Tahoma"/>
              </a:rPr>
              <a:t>context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68092" y="4116613"/>
            <a:ext cx="1100478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retrieved,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82636" y="4116613"/>
            <a:ext cx="454290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3" dirty="0">
                <a:solidFill>
                  <a:srgbClr val="FFFFFF"/>
                </a:solidFill>
                <a:latin typeface="Tahoma"/>
                <a:cs typeface="Tahoma"/>
              </a:rPr>
              <a:t>bad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46475" y="4116613"/>
            <a:ext cx="1109274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0" dirty="0">
                <a:solidFill>
                  <a:srgbClr val="FFFFFF"/>
                </a:solidFill>
                <a:latin typeface="Tahoma"/>
                <a:cs typeface="Tahoma"/>
              </a:rPr>
              <a:t>reasoning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04432" y="3476244"/>
            <a:ext cx="2560320" cy="999743"/>
          </a:xfrm>
          <a:prstGeom prst="rect">
            <a:avLst/>
          </a:prstGeom>
        </p:spPr>
        <p:txBody>
          <a:bodyPr wrap="square" lIns="0" tIns="2019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1536446">
              <a:lnSpc>
                <a:spcPct val="100585"/>
              </a:lnSpc>
              <a:spcBef>
                <a:spcPts val="4000"/>
              </a:spcBef>
            </a:pPr>
            <a:r>
              <a:rPr sz="2250" u="heavy" spc="37" dirty="0">
                <a:solidFill>
                  <a:srgbClr val="545151"/>
                </a:solidFill>
                <a:latin typeface="Tahoma"/>
                <a:cs typeface="Tahoma"/>
              </a:rPr>
              <a:t>Reader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64752" y="3476244"/>
            <a:ext cx="2250948" cy="9997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6504432" y="3808476"/>
            <a:ext cx="743712" cy="66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7248144" y="3808476"/>
            <a:ext cx="1816607" cy="6675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6504432" y="4475988"/>
            <a:ext cx="743712" cy="3215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7248144" y="4475988"/>
            <a:ext cx="1816607" cy="3215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9064752" y="4475988"/>
            <a:ext cx="231648" cy="47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96400" y="4475988"/>
            <a:ext cx="2019300" cy="472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504432" y="4797552"/>
            <a:ext cx="2791968" cy="6659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504432" y="1932431"/>
            <a:ext cx="3241548" cy="3108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1315700" y="1932431"/>
            <a:ext cx="0" cy="5577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6504432" y="2180843"/>
            <a:ext cx="3241548" cy="624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9745980" y="2180843"/>
            <a:ext cx="1569720" cy="624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5756" y="2657855"/>
            <a:ext cx="713232" cy="714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95756" y="3848100"/>
            <a:ext cx="713232" cy="714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32220" y="2657855"/>
            <a:ext cx="714755" cy="7147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332220" y="3848100"/>
            <a:ext cx="714755" cy="7147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3397" y="412623"/>
            <a:ext cx="1671456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56" dirty="0">
                <a:solidFill>
                  <a:srgbClr val="FFFFFF"/>
                </a:solidFill>
                <a:latin typeface="Cambria"/>
                <a:cs typeface="Cambria"/>
              </a:rPr>
              <a:t>Solutions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6655" y="412623"/>
            <a:ext cx="561404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9298" y="412623"/>
            <a:ext cx="1983105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43" dirty="0">
                <a:solidFill>
                  <a:srgbClr val="FFFFFF"/>
                </a:solidFill>
                <a:latin typeface="Cambria"/>
                <a:cs typeface="Cambria"/>
              </a:rPr>
              <a:t>Incomplete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87423" y="2771221"/>
            <a:ext cx="3950246" cy="4871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46" dirty="0">
                <a:solidFill>
                  <a:srgbClr val="FFFFFF"/>
                </a:solidFill>
                <a:latin typeface="Tahoma"/>
                <a:cs typeface="Tahoma"/>
              </a:rPr>
              <a:t>Use Better LLMs like GPT-4o, Claude 3.5 or</a:t>
            </a:r>
            <a:endParaRPr sz="1550">
              <a:latin typeface="Tahoma"/>
              <a:cs typeface="Tahoma"/>
            </a:endParaRPr>
          </a:p>
          <a:p>
            <a:pPr marL="12700" marR="29260">
              <a:lnSpc>
                <a:spcPct val="100585"/>
              </a:lnSpc>
              <a:spcBef>
                <a:spcPts val="206"/>
              </a:spcBef>
            </a:pPr>
            <a:r>
              <a:rPr sz="1550" spc="38" dirty="0">
                <a:solidFill>
                  <a:srgbClr val="FFFFFF"/>
                </a:solidFill>
                <a:latin typeface="Tahoma"/>
                <a:cs typeface="Tahoma"/>
              </a:rPr>
              <a:t>Gemini 1.5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5410" y="2771221"/>
            <a:ext cx="3485099" cy="4871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Build Agentic Systems with Tool Use if</a:t>
            </a:r>
            <a:endParaRPr sz="1550">
              <a:latin typeface="Tahoma"/>
              <a:cs typeface="Tahoma"/>
            </a:endParaRPr>
          </a:p>
          <a:p>
            <a:pPr marL="12700" marR="29260">
              <a:lnSpc>
                <a:spcPct val="100585"/>
              </a:lnSpc>
              <a:spcBef>
                <a:spcPts val="206"/>
              </a:spcBef>
            </a:pPr>
            <a:r>
              <a:rPr sz="1550" spc="41" dirty="0">
                <a:solidFill>
                  <a:srgbClr val="FFFFFF"/>
                </a:solidFill>
                <a:latin typeface="Tahoma"/>
                <a:cs typeface="Tahoma"/>
              </a:rPr>
              <a:t>necessary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7423" y="3961719"/>
            <a:ext cx="3738790" cy="4871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42" dirty="0">
                <a:solidFill>
                  <a:srgbClr val="FFFFFF"/>
                </a:solidFill>
                <a:latin typeface="Tahoma"/>
                <a:cs typeface="Tahoma"/>
              </a:rPr>
              <a:t>Use Advanced Prompting Techniques like</a:t>
            </a:r>
            <a:endParaRPr sz="1550">
              <a:latin typeface="Tahoma"/>
              <a:cs typeface="Tahoma"/>
            </a:endParaRPr>
          </a:p>
          <a:p>
            <a:pPr marL="12700" marR="29260">
              <a:lnSpc>
                <a:spcPct val="100585"/>
              </a:lnSpc>
              <a:spcBef>
                <a:spcPts val="206"/>
              </a:spcBef>
            </a:pPr>
            <a:r>
              <a:rPr sz="1550" spc="48" dirty="0">
                <a:solidFill>
                  <a:srgbClr val="FFFFFF"/>
                </a:solidFill>
                <a:latin typeface="Tahoma"/>
                <a:cs typeface="Tahoma"/>
              </a:rPr>
              <a:t>Chain-of-Thought, Self-Consistency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25410" y="3961719"/>
            <a:ext cx="3974341" cy="4871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ewr</a:t>
            </a:r>
            <a:r>
              <a:rPr sz="1550" spc="2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50" spc="17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50" spc="11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Qu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50" spc="1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50" spc="-3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9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50" spc="64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550" spc="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50" spc="87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50" spc="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55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50" spc="-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57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5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50" spc="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50" spc="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50" spc="48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5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50" spc="6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550" spc="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50" spc="16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50" spc="-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21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550">
              <a:latin typeface="Tahoma"/>
              <a:cs typeface="Tahoma"/>
            </a:endParaRPr>
          </a:p>
          <a:p>
            <a:pPr marL="12700" marR="29260">
              <a:lnSpc>
                <a:spcPct val="100585"/>
              </a:lnSpc>
              <a:spcBef>
                <a:spcPts val="206"/>
              </a:spcBef>
            </a:pPr>
            <a:r>
              <a:rPr sz="1550" spc="122" dirty="0">
                <a:solidFill>
                  <a:srgbClr val="FFFFFF"/>
                </a:solidFill>
                <a:latin typeface="Tahoma"/>
                <a:cs typeface="Tahoma"/>
              </a:rPr>
              <a:t>HyDE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5488" y="958596"/>
            <a:ext cx="9482327" cy="5673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63397" y="412623"/>
            <a:ext cx="7286385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34" dirty="0">
                <a:solidFill>
                  <a:srgbClr val="FFFFFF"/>
                </a:solidFill>
                <a:latin typeface="Cambria"/>
                <a:cs typeface="Cambria"/>
              </a:rPr>
              <a:t>HyDE - Hypothetical Document Embedding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25087" y="2851095"/>
            <a:ext cx="2836357" cy="192021"/>
          </a:xfrm>
          <a:custGeom>
            <a:avLst/>
            <a:gdLst/>
            <a:ahLst/>
            <a:cxnLst/>
            <a:rect l="l" t="t" r="r" b="b"/>
            <a:pathLst>
              <a:path w="2836357" h="192021">
                <a:moveTo>
                  <a:pt x="2836357" y="192021"/>
                </a:moveTo>
                <a:lnTo>
                  <a:pt x="0" y="127338"/>
                </a:lnTo>
                <a:lnTo>
                  <a:pt x="0" y="0"/>
                </a:lnTo>
                <a:lnTo>
                  <a:pt x="2836357" y="0"/>
                </a:lnTo>
              </a:path>
            </a:pathLst>
          </a:custGeom>
          <a:ln w="16981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60022" y="3696285"/>
            <a:ext cx="2966493" cy="629311"/>
          </a:xfrm>
          <a:custGeom>
            <a:avLst/>
            <a:gdLst/>
            <a:ahLst/>
            <a:cxnLst/>
            <a:rect l="l" t="t" r="r" b="b"/>
            <a:pathLst>
              <a:path w="2966493" h="629311">
                <a:moveTo>
                  <a:pt x="2966493" y="629311"/>
                </a:moveTo>
                <a:lnTo>
                  <a:pt x="0" y="629311"/>
                </a:lnTo>
                <a:lnTo>
                  <a:pt x="0" y="455061"/>
                </a:lnTo>
                <a:lnTo>
                  <a:pt x="2966493" y="0"/>
                </a:lnTo>
              </a:path>
            </a:pathLst>
          </a:custGeom>
          <a:ln w="1835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75531" y="4062711"/>
            <a:ext cx="87597" cy="87602"/>
          </a:xfrm>
          <a:custGeom>
            <a:avLst/>
            <a:gdLst/>
            <a:ahLst/>
            <a:cxnLst/>
            <a:rect l="l" t="t" r="r" b="b"/>
            <a:pathLst>
              <a:path w="87597" h="87602">
                <a:moveTo>
                  <a:pt x="87597" y="87602"/>
                </a:moveTo>
                <a:lnTo>
                  <a:pt x="43799" y="0"/>
                </a:lnTo>
                <a:lnTo>
                  <a:pt x="0" y="87602"/>
                </a:lnTo>
                <a:lnTo>
                  <a:pt x="87597" y="87602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75531" y="4062711"/>
            <a:ext cx="87597" cy="87602"/>
          </a:xfrm>
          <a:custGeom>
            <a:avLst/>
            <a:gdLst/>
            <a:ahLst/>
            <a:cxnLst/>
            <a:rect l="l" t="t" r="r" b="b"/>
            <a:pathLst>
              <a:path w="87597" h="87602">
                <a:moveTo>
                  <a:pt x="87597" y="87602"/>
                </a:moveTo>
                <a:lnTo>
                  <a:pt x="0" y="87602"/>
                </a:lnTo>
                <a:lnTo>
                  <a:pt x="43799" y="0"/>
                </a:lnTo>
                <a:lnTo>
                  <a:pt x="87597" y="87602"/>
                </a:lnTo>
                <a:close/>
              </a:path>
            </a:pathLst>
          </a:custGeom>
          <a:ln w="1752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70552" y="3052914"/>
            <a:ext cx="1974412" cy="428149"/>
          </a:xfrm>
          <a:custGeom>
            <a:avLst/>
            <a:gdLst/>
            <a:ahLst/>
            <a:cxnLst/>
            <a:rect l="l" t="t" r="r" b="b"/>
            <a:pathLst>
              <a:path w="1974412" h="428149">
                <a:moveTo>
                  <a:pt x="1974412" y="428149"/>
                </a:moveTo>
                <a:lnTo>
                  <a:pt x="0" y="7"/>
                </a:lnTo>
                <a:lnTo>
                  <a:pt x="0" y="0"/>
                </a:lnTo>
              </a:path>
            </a:pathLst>
          </a:custGeom>
          <a:ln w="17992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76807" y="3450618"/>
            <a:ext cx="96830" cy="86495"/>
          </a:xfrm>
          <a:custGeom>
            <a:avLst/>
            <a:gdLst/>
            <a:ahLst/>
            <a:cxnLst/>
            <a:rect l="l" t="t" r="r" b="b"/>
            <a:pathLst>
              <a:path w="96830" h="86495">
                <a:moveTo>
                  <a:pt x="0" y="86495"/>
                </a:moveTo>
                <a:lnTo>
                  <a:pt x="96830" y="62301"/>
                </a:lnTo>
                <a:lnTo>
                  <a:pt x="19276" y="0"/>
                </a:lnTo>
                <a:lnTo>
                  <a:pt x="0" y="86495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76807" y="3450618"/>
            <a:ext cx="96830" cy="86495"/>
          </a:xfrm>
          <a:custGeom>
            <a:avLst/>
            <a:gdLst/>
            <a:ahLst/>
            <a:cxnLst/>
            <a:rect l="l" t="t" r="r" b="b"/>
            <a:pathLst>
              <a:path w="96830" h="86495">
                <a:moveTo>
                  <a:pt x="96830" y="62301"/>
                </a:moveTo>
                <a:lnTo>
                  <a:pt x="0" y="86495"/>
                </a:lnTo>
                <a:lnTo>
                  <a:pt x="19276" y="0"/>
                </a:lnTo>
                <a:lnTo>
                  <a:pt x="96830" y="62301"/>
                </a:lnTo>
                <a:close/>
              </a:path>
            </a:pathLst>
          </a:custGeom>
          <a:ln w="17779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62390" y="3568313"/>
            <a:ext cx="2001951" cy="790694"/>
          </a:xfrm>
          <a:custGeom>
            <a:avLst/>
            <a:gdLst/>
            <a:ahLst/>
            <a:cxnLst/>
            <a:rect l="l" t="t" r="r" b="b"/>
            <a:pathLst>
              <a:path w="2001951" h="790694">
                <a:moveTo>
                  <a:pt x="0" y="790694"/>
                </a:moveTo>
                <a:lnTo>
                  <a:pt x="2001951" y="0"/>
                </a:lnTo>
              </a:path>
            </a:pathLst>
          </a:custGeom>
          <a:ln w="1842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74388" y="3514626"/>
            <a:ext cx="104655" cy="86497"/>
          </a:xfrm>
          <a:custGeom>
            <a:avLst/>
            <a:gdLst/>
            <a:ahLst/>
            <a:cxnLst/>
            <a:rect l="l" t="t" r="r" b="b"/>
            <a:pathLst>
              <a:path w="104655" h="86497">
                <a:moveTo>
                  <a:pt x="34759" y="86497"/>
                </a:moveTo>
                <a:lnTo>
                  <a:pt x="104655" y="8840"/>
                </a:lnTo>
                <a:lnTo>
                  <a:pt x="0" y="0"/>
                </a:lnTo>
                <a:lnTo>
                  <a:pt x="34759" y="86497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74388" y="3514626"/>
            <a:ext cx="104655" cy="86497"/>
          </a:xfrm>
          <a:custGeom>
            <a:avLst/>
            <a:gdLst/>
            <a:ahLst/>
            <a:cxnLst/>
            <a:rect l="l" t="t" r="r" b="b"/>
            <a:pathLst>
              <a:path w="104655" h="86497">
                <a:moveTo>
                  <a:pt x="104655" y="8840"/>
                </a:moveTo>
                <a:lnTo>
                  <a:pt x="34759" y="86497"/>
                </a:lnTo>
                <a:lnTo>
                  <a:pt x="0" y="0"/>
                </a:lnTo>
                <a:lnTo>
                  <a:pt x="104655" y="8840"/>
                </a:lnTo>
                <a:close/>
              </a:path>
            </a:pathLst>
          </a:custGeom>
          <a:ln w="18689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48726" y="3607617"/>
            <a:ext cx="2151143" cy="2182680"/>
          </a:xfrm>
          <a:custGeom>
            <a:avLst/>
            <a:gdLst/>
            <a:ahLst/>
            <a:cxnLst/>
            <a:rect l="l" t="t" r="r" b="b"/>
            <a:pathLst>
              <a:path w="2151143" h="2182680">
                <a:moveTo>
                  <a:pt x="0" y="2182680"/>
                </a:moveTo>
                <a:lnTo>
                  <a:pt x="2151143" y="0"/>
                </a:lnTo>
              </a:path>
            </a:pathLst>
          </a:custGeom>
          <a:ln w="18809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81991" y="3526617"/>
            <a:ext cx="97179" cy="96544"/>
          </a:xfrm>
          <a:custGeom>
            <a:avLst/>
            <a:gdLst/>
            <a:ahLst/>
            <a:cxnLst/>
            <a:rect l="l" t="t" r="r" b="b"/>
            <a:pathLst>
              <a:path w="97179" h="96544">
                <a:moveTo>
                  <a:pt x="65490" y="96544"/>
                </a:moveTo>
                <a:lnTo>
                  <a:pt x="97179" y="0"/>
                </a:lnTo>
                <a:lnTo>
                  <a:pt x="0" y="32847"/>
                </a:lnTo>
                <a:lnTo>
                  <a:pt x="65490" y="96544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81991" y="3526617"/>
            <a:ext cx="97179" cy="96544"/>
          </a:xfrm>
          <a:custGeom>
            <a:avLst/>
            <a:gdLst/>
            <a:ahLst/>
            <a:cxnLst/>
            <a:rect l="l" t="t" r="r" b="b"/>
            <a:pathLst>
              <a:path w="97179" h="96544">
                <a:moveTo>
                  <a:pt x="65490" y="96544"/>
                </a:moveTo>
                <a:lnTo>
                  <a:pt x="0" y="32847"/>
                </a:lnTo>
                <a:lnTo>
                  <a:pt x="97179" y="0"/>
                </a:lnTo>
                <a:lnTo>
                  <a:pt x="65490" y="96544"/>
                </a:lnTo>
                <a:close/>
              </a:path>
            </a:pathLst>
          </a:custGeom>
          <a:ln w="18258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58245" y="1625935"/>
            <a:ext cx="2333425" cy="1816129"/>
          </a:xfrm>
          <a:custGeom>
            <a:avLst/>
            <a:gdLst/>
            <a:ahLst/>
            <a:cxnLst/>
            <a:rect l="l" t="t" r="r" b="b"/>
            <a:pathLst>
              <a:path w="2333425" h="1816129">
                <a:moveTo>
                  <a:pt x="2333425" y="1816129"/>
                </a:moveTo>
                <a:lnTo>
                  <a:pt x="0" y="7"/>
                </a:lnTo>
                <a:lnTo>
                  <a:pt x="0" y="0"/>
                </a:lnTo>
              </a:path>
            </a:pathLst>
          </a:custGeom>
          <a:ln w="18813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76918" y="3420752"/>
            <a:ext cx="98187" cy="90391"/>
          </a:xfrm>
          <a:custGeom>
            <a:avLst/>
            <a:gdLst/>
            <a:ahLst/>
            <a:cxnLst/>
            <a:rect l="l" t="t" r="r" b="b"/>
            <a:pathLst>
              <a:path w="98187" h="90391">
                <a:moveTo>
                  <a:pt x="0" y="70681"/>
                </a:moveTo>
                <a:lnTo>
                  <a:pt x="98187" y="90391"/>
                </a:lnTo>
                <a:lnTo>
                  <a:pt x="55094" y="0"/>
                </a:lnTo>
                <a:lnTo>
                  <a:pt x="0" y="70681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76918" y="3420752"/>
            <a:ext cx="98187" cy="90391"/>
          </a:xfrm>
          <a:custGeom>
            <a:avLst/>
            <a:gdLst/>
            <a:ahLst/>
            <a:cxnLst/>
            <a:rect l="l" t="t" r="r" b="b"/>
            <a:pathLst>
              <a:path w="98187" h="90391">
                <a:moveTo>
                  <a:pt x="98187" y="90391"/>
                </a:moveTo>
                <a:lnTo>
                  <a:pt x="0" y="70681"/>
                </a:lnTo>
                <a:lnTo>
                  <a:pt x="55094" y="0"/>
                </a:lnTo>
                <a:lnTo>
                  <a:pt x="98187" y="90391"/>
                </a:lnTo>
                <a:close/>
              </a:path>
            </a:pathLst>
          </a:custGeom>
          <a:ln w="17917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83552" y="2979420"/>
            <a:ext cx="1068324" cy="1068323"/>
          </a:xfrm>
          <a:custGeom>
            <a:avLst/>
            <a:gdLst/>
            <a:ahLst/>
            <a:cxnLst/>
            <a:rect l="l" t="t" r="r" b="b"/>
            <a:pathLst>
              <a:path w="1068324" h="1068324">
                <a:moveTo>
                  <a:pt x="0" y="534162"/>
                </a:moveTo>
                <a:lnTo>
                  <a:pt x="1770" y="577973"/>
                </a:lnTo>
                <a:lnTo>
                  <a:pt x="6990" y="620808"/>
                </a:lnTo>
                <a:lnTo>
                  <a:pt x="15523" y="662531"/>
                </a:lnTo>
                <a:lnTo>
                  <a:pt x="27230" y="703002"/>
                </a:lnTo>
                <a:lnTo>
                  <a:pt x="41975" y="742086"/>
                </a:lnTo>
                <a:lnTo>
                  <a:pt x="59620" y="779645"/>
                </a:lnTo>
                <a:lnTo>
                  <a:pt x="80027" y="815540"/>
                </a:lnTo>
                <a:lnTo>
                  <a:pt x="103058" y="849636"/>
                </a:lnTo>
                <a:lnTo>
                  <a:pt x="128578" y="881793"/>
                </a:lnTo>
                <a:lnTo>
                  <a:pt x="156448" y="911875"/>
                </a:lnTo>
                <a:lnTo>
                  <a:pt x="186530" y="939745"/>
                </a:lnTo>
                <a:lnTo>
                  <a:pt x="218687" y="965265"/>
                </a:lnTo>
                <a:lnTo>
                  <a:pt x="252783" y="988296"/>
                </a:lnTo>
                <a:lnTo>
                  <a:pt x="288678" y="1008703"/>
                </a:lnTo>
                <a:lnTo>
                  <a:pt x="326237" y="1026348"/>
                </a:lnTo>
                <a:lnTo>
                  <a:pt x="365321" y="1041093"/>
                </a:lnTo>
                <a:lnTo>
                  <a:pt x="405792" y="1052800"/>
                </a:lnTo>
                <a:lnTo>
                  <a:pt x="447515" y="1061333"/>
                </a:lnTo>
                <a:lnTo>
                  <a:pt x="490350" y="1066553"/>
                </a:lnTo>
                <a:lnTo>
                  <a:pt x="534162" y="1068323"/>
                </a:lnTo>
                <a:lnTo>
                  <a:pt x="577973" y="1066553"/>
                </a:lnTo>
                <a:lnTo>
                  <a:pt x="620808" y="1061333"/>
                </a:lnTo>
                <a:lnTo>
                  <a:pt x="662531" y="1052800"/>
                </a:lnTo>
                <a:lnTo>
                  <a:pt x="703002" y="1041093"/>
                </a:lnTo>
                <a:lnTo>
                  <a:pt x="742086" y="1026348"/>
                </a:lnTo>
                <a:lnTo>
                  <a:pt x="779645" y="1008703"/>
                </a:lnTo>
                <a:lnTo>
                  <a:pt x="815540" y="988296"/>
                </a:lnTo>
                <a:lnTo>
                  <a:pt x="849636" y="965265"/>
                </a:lnTo>
                <a:lnTo>
                  <a:pt x="881793" y="939745"/>
                </a:lnTo>
                <a:lnTo>
                  <a:pt x="911875" y="911875"/>
                </a:lnTo>
                <a:lnTo>
                  <a:pt x="939745" y="881793"/>
                </a:lnTo>
                <a:lnTo>
                  <a:pt x="965265" y="849636"/>
                </a:lnTo>
                <a:lnTo>
                  <a:pt x="988296" y="815540"/>
                </a:lnTo>
                <a:lnTo>
                  <a:pt x="1008703" y="779645"/>
                </a:lnTo>
                <a:lnTo>
                  <a:pt x="1026348" y="742086"/>
                </a:lnTo>
                <a:lnTo>
                  <a:pt x="1041093" y="703002"/>
                </a:lnTo>
                <a:lnTo>
                  <a:pt x="1052800" y="662531"/>
                </a:lnTo>
                <a:lnTo>
                  <a:pt x="1061333" y="620808"/>
                </a:lnTo>
                <a:lnTo>
                  <a:pt x="1066553" y="577973"/>
                </a:lnTo>
                <a:lnTo>
                  <a:pt x="1068324" y="534162"/>
                </a:lnTo>
                <a:lnTo>
                  <a:pt x="1066553" y="490350"/>
                </a:lnTo>
                <a:lnTo>
                  <a:pt x="1061333" y="447515"/>
                </a:lnTo>
                <a:lnTo>
                  <a:pt x="1052800" y="405792"/>
                </a:lnTo>
                <a:lnTo>
                  <a:pt x="1041093" y="365321"/>
                </a:lnTo>
                <a:lnTo>
                  <a:pt x="1026348" y="326237"/>
                </a:lnTo>
                <a:lnTo>
                  <a:pt x="1008703" y="288678"/>
                </a:lnTo>
                <a:lnTo>
                  <a:pt x="988296" y="252783"/>
                </a:lnTo>
                <a:lnTo>
                  <a:pt x="965265" y="218687"/>
                </a:lnTo>
                <a:lnTo>
                  <a:pt x="939745" y="186530"/>
                </a:lnTo>
                <a:lnTo>
                  <a:pt x="911875" y="156448"/>
                </a:lnTo>
                <a:lnTo>
                  <a:pt x="881793" y="128578"/>
                </a:lnTo>
                <a:lnTo>
                  <a:pt x="849636" y="103058"/>
                </a:lnTo>
                <a:lnTo>
                  <a:pt x="815540" y="80027"/>
                </a:lnTo>
                <a:lnTo>
                  <a:pt x="779645" y="59620"/>
                </a:lnTo>
                <a:lnTo>
                  <a:pt x="742086" y="41975"/>
                </a:lnTo>
                <a:lnTo>
                  <a:pt x="703002" y="27230"/>
                </a:lnTo>
                <a:lnTo>
                  <a:pt x="662531" y="15523"/>
                </a:lnTo>
                <a:lnTo>
                  <a:pt x="620808" y="6990"/>
                </a:lnTo>
                <a:lnTo>
                  <a:pt x="577973" y="1770"/>
                </a:lnTo>
                <a:lnTo>
                  <a:pt x="534162" y="0"/>
                </a:lnTo>
                <a:lnTo>
                  <a:pt x="490350" y="1770"/>
                </a:lnTo>
                <a:lnTo>
                  <a:pt x="447515" y="6990"/>
                </a:lnTo>
                <a:lnTo>
                  <a:pt x="405792" y="15523"/>
                </a:lnTo>
                <a:lnTo>
                  <a:pt x="365321" y="27230"/>
                </a:lnTo>
                <a:lnTo>
                  <a:pt x="326237" y="41975"/>
                </a:lnTo>
                <a:lnTo>
                  <a:pt x="288678" y="59620"/>
                </a:lnTo>
                <a:lnTo>
                  <a:pt x="252783" y="80027"/>
                </a:lnTo>
                <a:lnTo>
                  <a:pt x="218687" y="103058"/>
                </a:lnTo>
                <a:lnTo>
                  <a:pt x="186530" y="128578"/>
                </a:lnTo>
                <a:lnTo>
                  <a:pt x="156448" y="156448"/>
                </a:lnTo>
                <a:lnTo>
                  <a:pt x="128578" y="186530"/>
                </a:lnTo>
                <a:lnTo>
                  <a:pt x="103058" y="218687"/>
                </a:lnTo>
                <a:lnTo>
                  <a:pt x="80027" y="252783"/>
                </a:lnTo>
                <a:lnTo>
                  <a:pt x="59620" y="288678"/>
                </a:lnTo>
                <a:lnTo>
                  <a:pt x="41975" y="326237"/>
                </a:lnTo>
                <a:lnTo>
                  <a:pt x="27230" y="365321"/>
                </a:lnTo>
                <a:lnTo>
                  <a:pt x="15523" y="405792"/>
                </a:lnTo>
                <a:lnTo>
                  <a:pt x="6990" y="447515"/>
                </a:lnTo>
                <a:lnTo>
                  <a:pt x="1770" y="490350"/>
                </a:lnTo>
                <a:lnTo>
                  <a:pt x="0" y="534162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83552" y="2979420"/>
            <a:ext cx="1068324" cy="10683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13860" y="2705100"/>
            <a:ext cx="714756" cy="66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27348" y="1252727"/>
            <a:ext cx="714755" cy="7132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117848" y="5442204"/>
            <a:ext cx="714755" cy="7147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21836" y="3916679"/>
            <a:ext cx="906780" cy="908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623530" y="3056871"/>
            <a:ext cx="87598" cy="87603"/>
          </a:xfrm>
          <a:custGeom>
            <a:avLst/>
            <a:gdLst/>
            <a:ahLst/>
            <a:cxnLst/>
            <a:rect l="l" t="t" r="r" b="b"/>
            <a:pathLst>
              <a:path w="87598" h="87603">
                <a:moveTo>
                  <a:pt x="0" y="0"/>
                </a:moveTo>
                <a:lnTo>
                  <a:pt x="43800" y="87603"/>
                </a:lnTo>
                <a:lnTo>
                  <a:pt x="87598" y="0"/>
                </a:lnTo>
                <a:lnTo>
                  <a:pt x="0" y="0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23530" y="3056871"/>
            <a:ext cx="87598" cy="87603"/>
          </a:xfrm>
          <a:custGeom>
            <a:avLst/>
            <a:gdLst/>
            <a:ahLst/>
            <a:cxnLst/>
            <a:rect l="l" t="t" r="r" b="b"/>
            <a:pathLst>
              <a:path w="87598" h="87603">
                <a:moveTo>
                  <a:pt x="43800" y="87603"/>
                </a:moveTo>
                <a:lnTo>
                  <a:pt x="0" y="0"/>
                </a:lnTo>
                <a:lnTo>
                  <a:pt x="87598" y="0"/>
                </a:lnTo>
                <a:lnTo>
                  <a:pt x="43800" y="87603"/>
                </a:lnTo>
                <a:close/>
              </a:path>
            </a:pathLst>
          </a:custGeom>
          <a:ln w="17520">
            <a:solidFill>
              <a:srgbClr val="2574E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67757" y="3162855"/>
            <a:ext cx="799404" cy="514493"/>
          </a:xfrm>
          <a:custGeom>
            <a:avLst/>
            <a:gdLst/>
            <a:ahLst/>
            <a:cxnLst/>
            <a:rect l="l" t="t" r="r" b="b"/>
            <a:pathLst>
              <a:path w="799404" h="514493">
                <a:moveTo>
                  <a:pt x="799404" y="514493"/>
                </a:moveTo>
                <a:lnTo>
                  <a:pt x="799404" y="0"/>
                </a:lnTo>
                <a:lnTo>
                  <a:pt x="0" y="0"/>
                </a:lnTo>
                <a:lnTo>
                  <a:pt x="0" y="514493"/>
                </a:lnTo>
                <a:lnTo>
                  <a:pt x="799404" y="514493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04872" y="2503931"/>
            <a:ext cx="713232" cy="877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61360" y="2610612"/>
            <a:ext cx="714756" cy="6644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95372" y="1252727"/>
            <a:ext cx="713231" cy="7132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80360" y="5526024"/>
            <a:ext cx="714756" cy="7360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76372" y="4014216"/>
            <a:ext cx="713231" cy="713232"/>
          </a:xfrm>
          <a:custGeom>
            <a:avLst/>
            <a:gdLst/>
            <a:ahLst/>
            <a:cxnLst/>
            <a:rect l="l" t="t" r="r" b="b"/>
            <a:pathLst>
              <a:path w="713231" h="713231">
                <a:moveTo>
                  <a:pt x="0" y="356615"/>
                </a:moveTo>
                <a:lnTo>
                  <a:pt x="1182" y="385867"/>
                </a:lnTo>
                <a:lnTo>
                  <a:pt x="4666" y="414466"/>
                </a:lnTo>
                <a:lnTo>
                  <a:pt x="10362" y="442322"/>
                </a:lnTo>
                <a:lnTo>
                  <a:pt x="18178" y="469343"/>
                </a:lnTo>
                <a:lnTo>
                  <a:pt x="28021" y="495436"/>
                </a:lnTo>
                <a:lnTo>
                  <a:pt x="39800" y="520511"/>
                </a:lnTo>
                <a:lnTo>
                  <a:pt x="53423" y="544476"/>
                </a:lnTo>
                <a:lnTo>
                  <a:pt x="68799" y="567238"/>
                </a:lnTo>
                <a:lnTo>
                  <a:pt x="85836" y="588707"/>
                </a:lnTo>
                <a:lnTo>
                  <a:pt x="104441" y="608790"/>
                </a:lnTo>
                <a:lnTo>
                  <a:pt x="124524" y="627395"/>
                </a:lnTo>
                <a:lnTo>
                  <a:pt x="145993" y="644432"/>
                </a:lnTo>
                <a:lnTo>
                  <a:pt x="168755" y="659808"/>
                </a:lnTo>
                <a:lnTo>
                  <a:pt x="192720" y="673431"/>
                </a:lnTo>
                <a:lnTo>
                  <a:pt x="217795" y="685210"/>
                </a:lnTo>
                <a:lnTo>
                  <a:pt x="243888" y="695053"/>
                </a:lnTo>
                <a:lnTo>
                  <a:pt x="270909" y="702869"/>
                </a:lnTo>
                <a:lnTo>
                  <a:pt x="298765" y="708565"/>
                </a:lnTo>
                <a:lnTo>
                  <a:pt x="327364" y="712049"/>
                </a:lnTo>
                <a:lnTo>
                  <a:pt x="356615" y="713231"/>
                </a:lnTo>
                <a:lnTo>
                  <a:pt x="385867" y="712049"/>
                </a:lnTo>
                <a:lnTo>
                  <a:pt x="414466" y="708565"/>
                </a:lnTo>
                <a:lnTo>
                  <a:pt x="442322" y="702869"/>
                </a:lnTo>
                <a:lnTo>
                  <a:pt x="469343" y="695053"/>
                </a:lnTo>
                <a:lnTo>
                  <a:pt x="495436" y="685210"/>
                </a:lnTo>
                <a:lnTo>
                  <a:pt x="520511" y="673431"/>
                </a:lnTo>
                <a:lnTo>
                  <a:pt x="544476" y="659808"/>
                </a:lnTo>
                <a:lnTo>
                  <a:pt x="567238" y="644432"/>
                </a:lnTo>
                <a:lnTo>
                  <a:pt x="588707" y="627395"/>
                </a:lnTo>
                <a:lnTo>
                  <a:pt x="608790" y="608790"/>
                </a:lnTo>
                <a:lnTo>
                  <a:pt x="627395" y="588707"/>
                </a:lnTo>
                <a:lnTo>
                  <a:pt x="644432" y="567238"/>
                </a:lnTo>
                <a:lnTo>
                  <a:pt x="659808" y="544476"/>
                </a:lnTo>
                <a:lnTo>
                  <a:pt x="673431" y="520511"/>
                </a:lnTo>
                <a:lnTo>
                  <a:pt x="685210" y="495436"/>
                </a:lnTo>
                <a:lnTo>
                  <a:pt x="695053" y="469343"/>
                </a:lnTo>
                <a:lnTo>
                  <a:pt x="702869" y="442322"/>
                </a:lnTo>
                <a:lnTo>
                  <a:pt x="708565" y="414466"/>
                </a:lnTo>
                <a:lnTo>
                  <a:pt x="712049" y="385867"/>
                </a:lnTo>
                <a:lnTo>
                  <a:pt x="713231" y="356615"/>
                </a:lnTo>
                <a:lnTo>
                  <a:pt x="712049" y="327364"/>
                </a:lnTo>
                <a:lnTo>
                  <a:pt x="708565" y="298765"/>
                </a:lnTo>
                <a:lnTo>
                  <a:pt x="702869" y="270909"/>
                </a:lnTo>
                <a:lnTo>
                  <a:pt x="695053" y="243888"/>
                </a:lnTo>
                <a:lnTo>
                  <a:pt x="685210" y="217795"/>
                </a:lnTo>
                <a:lnTo>
                  <a:pt x="673431" y="192720"/>
                </a:lnTo>
                <a:lnTo>
                  <a:pt x="659808" y="168755"/>
                </a:lnTo>
                <a:lnTo>
                  <a:pt x="644432" y="145993"/>
                </a:lnTo>
                <a:lnTo>
                  <a:pt x="627395" y="124524"/>
                </a:lnTo>
                <a:lnTo>
                  <a:pt x="608790" y="104441"/>
                </a:lnTo>
                <a:lnTo>
                  <a:pt x="588707" y="85836"/>
                </a:lnTo>
                <a:lnTo>
                  <a:pt x="567238" y="68799"/>
                </a:lnTo>
                <a:lnTo>
                  <a:pt x="544476" y="53423"/>
                </a:lnTo>
                <a:lnTo>
                  <a:pt x="520511" y="39800"/>
                </a:lnTo>
                <a:lnTo>
                  <a:pt x="495436" y="28021"/>
                </a:lnTo>
                <a:lnTo>
                  <a:pt x="469343" y="18178"/>
                </a:lnTo>
                <a:lnTo>
                  <a:pt x="442322" y="10362"/>
                </a:lnTo>
                <a:lnTo>
                  <a:pt x="414466" y="4666"/>
                </a:lnTo>
                <a:lnTo>
                  <a:pt x="385867" y="1182"/>
                </a:lnTo>
                <a:lnTo>
                  <a:pt x="356615" y="0"/>
                </a:lnTo>
                <a:lnTo>
                  <a:pt x="327364" y="1182"/>
                </a:lnTo>
                <a:lnTo>
                  <a:pt x="298765" y="4666"/>
                </a:lnTo>
                <a:lnTo>
                  <a:pt x="270909" y="10362"/>
                </a:lnTo>
                <a:lnTo>
                  <a:pt x="243888" y="18178"/>
                </a:lnTo>
                <a:lnTo>
                  <a:pt x="217795" y="28021"/>
                </a:lnTo>
                <a:lnTo>
                  <a:pt x="192720" y="39800"/>
                </a:lnTo>
                <a:lnTo>
                  <a:pt x="168755" y="53423"/>
                </a:lnTo>
                <a:lnTo>
                  <a:pt x="145993" y="68799"/>
                </a:lnTo>
                <a:lnTo>
                  <a:pt x="124524" y="85836"/>
                </a:lnTo>
                <a:lnTo>
                  <a:pt x="104441" y="104441"/>
                </a:lnTo>
                <a:lnTo>
                  <a:pt x="85836" y="124524"/>
                </a:lnTo>
                <a:lnTo>
                  <a:pt x="68799" y="145993"/>
                </a:lnTo>
                <a:lnTo>
                  <a:pt x="53423" y="168755"/>
                </a:lnTo>
                <a:lnTo>
                  <a:pt x="39800" y="192720"/>
                </a:lnTo>
                <a:lnTo>
                  <a:pt x="28021" y="217795"/>
                </a:lnTo>
                <a:lnTo>
                  <a:pt x="18178" y="243888"/>
                </a:lnTo>
                <a:lnTo>
                  <a:pt x="10362" y="270909"/>
                </a:lnTo>
                <a:lnTo>
                  <a:pt x="4666" y="298765"/>
                </a:lnTo>
                <a:lnTo>
                  <a:pt x="1182" y="327364"/>
                </a:lnTo>
                <a:lnTo>
                  <a:pt x="0" y="356615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6372" y="4014216"/>
            <a:ext cx="713231" cy="7132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3397" y="412623"/>
            <a:ext cx="1347956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35" dirty="0">
                <a:solidFill>
                  <a:srgbClr val="FFFFFF"/>
                </a:solidFill>
                <a:latin typeface="Cambria"/>
                <a:cs typeface="Cambria"/>
              </a:rPr>
              <a:t>What is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3186" y="412623"/>
            <a:ext cx="289793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16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6462" y="412623"/>
            <a:ext cx="82538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91" dirty="0">
                <a:solidFill>
                  <a:srgbClr val="FFFFFF"/>
                </a:solidFill>
                <a:latin typeface="Cambria"/>
                <a:cs typeface="Cambria"/>
              </a:rPr>
              <a:t>RAG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64281" y="412623"/>
            <a:ext cx="1526554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119" dirty="0">
                <a:solidFill>
                  <a:srgbClr val="FFFFFF"/>
                </a:solidFill>
                <a:latin typeface="Cambria"/>
                <a:cs typeface="Cambria"/>
              </a:rPr>
              <a:t>System?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6830" y="1498046"/>
            <a:ext cx="457094" cy="2204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48" dirty="0">
                <a:solidFill>
                  <a:srgbClr val="FFFFFF"/>
                </a:solidFill>
                <a:latin typeface="Tahoma"/>
                <a:cs typeface="Tahoma"/>
              </a:rPr>
              <a:t>APIs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05266" y="2450546"/>
            <a:ext cx="909076" cy="2204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46" dirty="0">
                <a:solidFill>
                  <a:srgbClr val="FFFFFF"/>
                </a:solidFill>
                <a:latin typeface="Tahoma"/>
                <a:cs typeface="Tahoma"/>
              </a:rPr>
              <a:t>Response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6604" y="2926669"/>
            <a:ext cx="899712" cy="2204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43" dirty="0">
                <a:solidFill>
                  <a:srgbClr val="FFFFFF"/>
                </a:solidFill>
                <a:latin typeface="Tahoma"/>
                <a:cs typeface="Tahoma"/>
              </a:rPr>
              <a:t>Raw Files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9398" y="4355041"/>
            <a:ext cx="1274053" cy="220776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50" spc="19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50" spc="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50" spc="27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2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50" spc="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50" spc="97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re</a:t>
            </a:r>
            <a:r>
              <a:rPr sz="1550" spc="-6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53348" y="4641169"/>
            <a:ext cx="611688" cy="2204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78" dirty="0">
                <a:solidFill>
                  <a:srgbClr val="FFFFFF"/>
                </a:solidFill>
                <a:latin typeface="Tahoma"/>
                <a:cs typeface="Tahoma"/>
              </a:rPr>
              <a:t>Query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1214" y="5784169"/>
            <a:ext cx="978716" cy="2204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45" dirty="0">
                <a:solidFill>
                  <a:srgbClr val="FFFFFF"/>
                </a:solidFill>
                <a:latin typeface="Tahoma"/>
                <a:cs typeface="Tahoma"/>
              </a:rPr>
              <a:t>Databases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267757" y="3162855"/>
            <a:ext cx="799404" cy="514493"/>
          </a:xfrm>
          <a:prstGeom prst="rect">
            <a:avLst/>
          </a:prstGeom>
        </p:spPr>
        <p:txBody>
          <a:bodyPr wrap="square" lIns="0" tIns="367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88406">
              <a:lnSpc>
                <a:spcPct val="100585"/>
              </a:lnSpc>
            </a:pPr>
            <a:r>
              <a:rPr sz="1550" spc="67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endParaRPr sz="1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799082" y="3036697"/>
            <a:ext cx="864556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47" dirty="0">
                <a:solidFill>
                  <a:srgbClr val="FFFFFF"/>
                </a:solidFill>
                <a:latin typeface="Cambria"/>
                <a:cs typeface="Cambria"/>
              </a:rPr>
              <a:t>Other enhancements from recent Research  Papers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5283" y="1144524"/>
            <a:ext cx="5371211" cy="4985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3397" y="412623"/>
            <a:ext cx="82538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91" dirty="0">
                <a:solidFill>
                  <a:srgbClr val="FFFFFF"/>
                </a:solidFill>
                <a:latin typeface="Cambria"/>
                <a:cs typeface="Cambria"/>
              </a:rPr>
              <a:t>RAG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1216" y="412623"/>
            <a:ext cx="564195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125" dirty="0">
                <a:solidFill>
                  <a:srgbClr val="FFFFFF"/>
                </a:solidFill>
                <a:latin typeface="Cambria"/>
                <a:cs typeface="Cambria"/>
              </a:rPr>
              <a:t>vs.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77288" y="412623"/>
            <a:ext cx="930187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71" dirty="0">
                <a:solidFill>
                  <a:srgbClr val="FFFFFF"/>
                </a:solidFill>
                <a:latin typeface="Cambria"/>
                <a:cs typeface="Cambria"/>
              </a:rPr>
              <a:t>Long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19501" y="412623"/>
            <a:ext cx="1400521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62" dirty="0">
                <a:solidFill>
                  <a:srgbClr val="FFFFFF"/>
                </a:solidFill>
                <a:latin typeface="Cambria"/>
                <a:cs typeface="Cambria"/>
              </a:rPr>
              <a:t>Context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31868" y="412623"/>
            <a:ext cx="1023300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104" dirty="0">
                <a:solidFill>
                  <a:srgbClr val="FFFFFF"/>
                </a:solidFill>
                <a:latin typeface="Cambria"/>
                <a:cs typeface="Cambria"/>
              </a:rPr>
              <a:t>LLMs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2941411"/>
            <a:ext cx="5839362" cy="549656"/>
          </a:xfrm>
          <a:prstGeom prst="rect">
            <a:avLst/>
          </a:prstGeom>
        </p:spPr>
        <p:txBody>
          <a:bodyPr wrap="square" lIns="0" tIns="11874" rIns="0" bIns="0" rtlCol="0">
            <a:noAutofit/>
          </a:bodyPr>
          <a:lstStyle/>
          <a:p>
            <a:pPr marL="12700">
              <a:lnSpc>
                <a:spcPts val="1870"/>
              </a:lnSpc>
            </a:pPr>
            <a:r>
              <a:rPr sz="1750" spc="229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r>
              <a:rPr sz="1750" spc="3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34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750" spc="3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750" spc="2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750" spc="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750" spc="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3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750" spc="3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750" spc="2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750" spc="39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3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50" spc="39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750" spc="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27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34" dirty="0">
                <a:solidFill>
                  <a:srgbClr val="FFFFFF"/>
                </a:solidFill>
                <a:latin typeface="Tahoma"/>
                <a:cs typeface="Tahoma"/>
              </a:rPr>
              <a:t>LLM</a:t>
            </a:r>
            <a:r>
              <a:rPr sz="1750" spc="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750" spc="30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3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750" spc="29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750" spc="39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3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50" spc="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750" spc="14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3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750" spc="29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750" spc="39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34" dirty="0">
                <a:solidFill>
                  <a:srgbClr val="FFFFFF"/>
                </a:solidFill>
                <a:latin typeface="Tahoma"/>
                <a:cs typeface="Tahoma"/>
              </a:rPr>
              <a:t>pe</a:t>
            </a:r>
            <a:r>
              <a:rPr sz="1750" spc="29" dirty="0">
                <a:solidFill>
                  <a:srgbClr val="FFFFFF"/>
                </a:solidFill>
                <a:latin typeface="Tahoma"/>
                <a:cs typeface="Tahoma"/>
              </a:rPr>
              <a:t>rf</a:t>
            </a:r>
            <a:r>
              <a:rPr sz="1750" spc="2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750" spc="29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750" spc="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3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750" spc="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750" spc="25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39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750" spc="29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750" spc="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750" spc="3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750" spc="29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50" spc="-4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750" spc="72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750" spc="52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750" spc="41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750" spc="42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endParaRPr sz="1750">
              <a:latin typeface="Tahoma"/>
              <a:cs typeface="Tahoma"/>
            </a:endParaRPr>
          </a:p>
          <a:p>
            <a:pPr marL="256540" marR="32918">
              <a:lnSpc>
                <a:spcPct val="100585"/>
              </a:lnSpc>
              <a:spcBef>
                <a:spcPts val="251"/>
              </a:spcBef>
            </a:pPr>
            <a:r>
              <a:rPr sz="1750" spc="31" dirty="0">
                <a:solidFill>
                  <a:srgbClr val="FFFFFF"/>
                </a:solidFill>
                <a:latin typeface="Tahoma"/>
                <a:cs typeface="Tahoma"/>
              </a:rPr>
              <a:t>expensive in terms of computing and cost</a:t>
            </a:r>
            <a:endParaRPr sz="175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8300" y="4074381"/>
            <a:ext cx="5683376" cy="854960"/>
          </a:xfrm>
          <a:prstGeom prst="rect">
            <a:avLst/>
          </a:prstGeom>
        </p:spPr>
        <p:txBody>
          <a:bodyPr wrap="square" lIns="0" tIns="11906" rIns="0" bIns="0" rtlCol="0">
            <a:noAutofit/>
          </a:bodyPr>
          <a:lstStyle/>
          <a:p>
            <a:pPr marL="12700">
              <a:lnSpc>
                <a:spcPts val="1875"/>
              </a:lnSpc>
            </a:pPr>
            <a:r>
              <a:rPr sz="1750" spc="48" dirty="0">
                <a:solidFill>
                  <a:srgbClr val="FFFFFF"/>
                </a:solidFill>
                <a:latin typeface="Tahoma"/>
                <a:cs typeface="Tahoma"/>
              </a:rPr>
              <a:t>• Hybrid approach where you can use an LLM to reflect</a:t>
            </a:r>
            <a:endParaRPr sz="1750">
              <a:latin typeface="Tahoma"/>
              <a:cs typeface="Tahoma"/>
            </a:endParaRPr>
          </a:p>
          <a:p>
            <a:pPr marL="253492" marR="8787">
              <a:lnSpc>
                <a:spcPct val="100585"/>
              </a:lnSpc>
              <a:spcBef>
                <a:spcPts val="256"/>
              </a:spcBef>
            </a:pPr>
            <a:r>
              <a:rPr sz="1750" spc="28" dirty="0">
                <a:solidFill>
                  <a:srgbClr val="FFFFFF"/>
                </a:solidFill>
                <a:latin typeface="Tahoma"/>
                <a:cs typeface="Tahoma"/>
              </a:rPr>
              <a:t>and see if the RAG answer is good enough or route to</a:t>
            </a:r>
            <a:endParaRPr sz="1750">
              <a:latin typeface="Tahoma"/>
              <a:cs typeface="Tahoma"/>
            </a:endParaRPr>
          </a:p>
          <a:p>
            <a:pPr marL="253492" marR="32964">
              <a:lnSpc>
                <a:spcPct val="100585"/>
              </a:lnSpc>
              <a:spcBef>
                <a:spcPts val="345"/>
              </a:spcBef>
            </a:pPr>
            <a:r>
              <a:rPr sz="1750" spc="66" dirty="0">
                <a:solidFill>
                  <a:srgbClr val="FFFFFF"/>
                </a:solidFill>
                <a:latin typeface="Tahoma"/>
                <a:cs typeface="Tahoma"/>
              </a:rPr>
              <a:t>Long Context LLM</a:t>
            </a:r>
            <a:endParaRPr sz="1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9016" y="993648"/>
            <a:ext cx="10338816" cy="533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463397" y="412623"/>
            <a:ext cx="7700304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61" dirty="0">
                <a:solidFill>
                  <a:srgbClr val="FFFFFF"/>
                </a:solidFill>
                <a:latin typeface="Cambria"/>
                <a:cs typeface="Cambria"/>
              </a:rPr>
              <a:t>RAG vs Long Context LLMs - Self-Router RAG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8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9626" y="1514271"/>
            <a:ext cx="6047613" cy="43613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63397" y="412623"/>
            <a:ext cx="1374192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67" dirty="0">
                <a:solidFill>
                  <a:srgbClr val="FFFFFF"/>
                </a:solidFill>
                <a:latin typeface="Cambria"/>
                <a:cs typeface="Cambria"/>
              </a:rPr>
              <a:t>Agentic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0999" y="412623"/>
            <a:ext cx="1813203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3" dirty="0">
                <a:solidFill>
                  <a:srgbClr val="FFFFFF"/>
                </a:solidFill>
                <a:latin typeface="Cambria"/>
                <a:cs typeface="Cambria"/>
              </a:rPr>
              <a:t>Corrective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72560" y="412623"/>
            <a:ext cx="82538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91" dirty="0">
                <a:solidFill>
                  <a:srgbClr val="FFFFFF"/>
                </a:solidFill>
                <a:latin typeface="Cambria"/>
                <a:cs typeface="Cambria"/>
              </a:rPr>
              <a:t>RAG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96050" y="1285867"/>
            <a:ext cx="178927" cy="2357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650" spc="208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39890" y="1285867"/>
            <a:ext cx="727000" cy="2357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650" spc="0" dirty="0">
                <a:solidFill>
                  <a:srgbClr val="FFFFFF"/>
                </a:solidFill>
                <a:latin typeface="Tahoma"/>
                <a:cs typeface="Tahoma"/>
              </a:rPr>
              <a:t>Step 1: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39890" y="1632203"/>
            <a:ext cx="136651" cy="177800"/>
          </a:xfrm>
          <a:prstGeom prst="rect">
            <a:avLst/>
          </a:prstGeom>
        </p:spPr>
        <p:txBody>
          <a:bodyPr wrap="square" lIns="0" tIns="8477" rIns="0" bIns="0" rtlCol="0">
            <a:noAutofit/>
          </a:bodyPr>
          <a:lstStyle/>
          <a:p>
            <a:pPr marL="12700">
              <a:lnSpc>
                <a:spcPts val="1335"/>
              </a:lnSpc>
            </a:pPr>
            <a:r>
              <a:rPr sz="1200" spc="146" dirty="0">
                <a:solidFill>
                  <a:srgbClr val="DEDEDE"/>
                </a:solidFill>
                <a:latin typeface="Tahoma"/>
                <a:cs typeface="Tahoma"/>
              </a:rPr>
              <a:t>•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2206" y="1632203"/>
            <a:ext cx="5040655" cy="177800"/>
          </a:xfrm>
          <a:prstGeom prst="rect">
            <a:avLst/>
          </a:prstGeom>
        </p:spPr>
        <p:txBody>
          <a:bodyPr wrap="square" lIns="0" tIns="8477" rIns="0" bIns="0" rtlCol="0">
            <a:noAutofit/>
          </a:bodyPr>
          <a:lstStyle/>
          <a:p>
            <a:pPr marL="12700">
              <a:lnSpc>
                <a:spcPts val="1335"/>
              </a:lnSpc>
            </a:pPr>
            <a:r>
              <a:rPr sz="1200" spc="21" dirty="0">
                <a:solidFill>
                  <a:srgbClr val="DEDEDE"/>
                </a:solidFill>
                <a:latin typeface="Tahoma"/>
                <a:cs typeface="Tahoma"/>
              </a:rPr>
              <a:t>Retrieve context documents from vector database from the input query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96050" y="2110351"/>
            <a:ext cx="178927" cy="2357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650" spc="208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39890" y="2110351"/>
            <a:ext cx="727000" cy="2357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650" spc="0" dirty="0">
                <a:solidFill>
                  <a:srgbClr val="FFFFFF"/>
                </a:solidFill>
                <a:latin typeface="Tahoma"/>
                <a:cs typeface="Tahoma"/>
              </a:rPr>
              <a:t>Step 2: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39890" y="2457068"/>
            <a:ext cx="136651" cy="177800"/>
          </a:xfrm>
          <a:prstGeom prst="rect">
            <a:avLst/>
          </a:prstGeom>
        </p:spPr>
        <p:txBody>
          <a:bodyPr wrap="square" lIns="0" tIns="8477" rIns="0" bIns="0" rtlCol="0">
            <a:noAutofit/>
          </a:bodyPr>
          <a:lstStyle/>
          <a:p>
            <a:pPr marL="12700">
              <a:lnSpc>
                <a:spcPts val="1335"/>
              </a:lnSpc>
            </a:pPr>
            <a:r>
              <a:rPr sz="1200" spc="146" dirty="0">
                <a:solidFill>
                  <a:srgbClr val="DEDEDE"/>
                </a:solidFill>
                <a:latin typeface="Tahoma"/>
                <a:cs typeface="Tahoma"/>
              </a:rPr>
              <a:t>•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2206" y="2457068"/>
            <a:ext cx="4608906" cy="394208"/>
          </a:xfrm>
          <a:prstGeom prst="rect">
            <a:avLst/>
          </a:prstGeom>
        </p:spPr>
        <p:txBody>
          <a:bodyPr wrap="square" lIns="0" tIns="8477" rIns="0" bIns="0" rtlCol="0">
            <a:noAutofit/>
          </a:bodyPr>
          <a:lstStyle/>
          <a:p>
            <a:pPr marL="12700">
              <a:lnSpc>
                <a:spcPts val="1335"/>
              </a:lnSpc>
            </a:pPr>
            <a:r>
              <a:rPr sz="1200" spc="23" dirty="0">
                <a:solidFill>
                  <a:srgbClr val="DEDEDE"/>
                </a:solidFill>
                <a:latin typeface="Tahoma"/>
                <a:cs typeface="Tahoma"/>
              </a:rPr>
              <a:t>Use an LLM to check if retrieved documents are relevant to input</a:t>
            </a:r>
            <a:endParaRPr sz="1200">
              <a:latin typeface="Tahoma"/>
              <a:cs typeface="Tahoma"/>
            </a:endParaRPr>
          </a:p>
          <a:p>
            <a:pPr marL="12700" marR="22859">
              <a:lnSpc>
                <a:spcPct val="100585"/>
              </a:lnSpc>
              <a:spcBef>
                <a:spcPts val="188"/>
              </a:spcBef>
            </a:pPr>
            <a:r>
              <a:rPr sz="1200" spc="28" dirty="0">
                <a:solidFill>
                  <a:srgbClr val="DEDEDE"/>
                </a:solidFill>
                <a:latin typeface="Tahoma"/>
                <a:cs typeface="Tahoma"/>
              </a:rPr>
              <a:t>question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96050" y="3153148"/>
            <a:ext cx="178927" cy="2357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650" spc="208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9890" y="3153148"/>
            <a:ext cx="727000" cy="2357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650" spc="0" dirty="0">
                <a:solidFill>
                  <a:srgbClr val="FFFFFF"/>
                </a:solidFill>
                <a:latin typeface="Tahoma"/>
                <a:cs typeface="Tahoma"/>
              </a:rPr>
              <a:t>Step 3: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9890" y="3499485"/>
            <a:ext cx="136651" cy="177799"/>
          </a:xfrm>
          <a:prstGeom prst="rect">
            <a:avLst/>
          </a:prstGeom>
        </p:spPr>
        <p:txBody>
          <a:bodyPr wrap="square" lIns="0" tIns="8477" rIns="0" bIns="0" rtlCol="0">
            <a:noAutofit/>
          </a:bodyPr>
          <a:lstStyle/>
          <a:p>
            <a:pPr marL="12700">
              <a:lnSpc>
                <a:spcPts val="1335"/>
              </a:lnSpc>
            </a:pPr>
            <a:r>
              <a:rPr sz="1200" spc="146" dirty="0">
                <a:solidFill>
                  <a:srgbClr val="DEDEDE"/>
                </a:solidFill>
                <a:latin typeface="Tahoma"/>
                <a:cs typeface="Tahoma"/>
              </a:rPr>
              <a:t>•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82206" y="3499485"/>
            <a:ext cx="4555489" cy="177799"/>
          </a:xfrm>
          <a:prstGeom prst="rect">
            <a:avLst/>
          </a:prstGeom>
        </p:spPr>
        <p:txBody>
          <a:bodyPr wrap="square" lIns="0" tIns="8477" rIns="0" bIns="0" rtlCol="0">
            <a:noAutofit/>
          </a:bodyPr>
          <a:lstStyle/>
          <a:p>
            <a:pPr marL="12700">
              <a:lnSpc>
                <a:spcPts val="1335"/>
              </a:lnSpc>
            </a:pPr>
            <a:r>
              <a:rPr sz="1200" spc="13" dirty="0">
                <a:solidFill>
                  <a:srgbClr val="DEDEDE"/>
                </a:solidFill>
                <a:latin typeface="Tahoma"/>
                <a:cs typeface="Tahoma"/>
              </a:rPr>
              <a:t>If all documents are relevant (Correct), no specific action needed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6050" y="3977886"/>
            <a:ext cx="178927" cy="2357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650" spc="208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9890" y="3977886"/>
            <a:ext cx="727000" cy="2357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650" spc="0" dirty="0">
                <a:solidFill>
                  <a:srgbClr val="FFFFFF"/>
                </a:solidFill>
                <a:latin typeface="Tahoma"/>
                <a:cs typeface="Tahoma"/>
              </a:rPr>
              <a:t>Step 4: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9890" y="4324223"/>
            <a:ext cx="136651" cy="177800"/>
          </a:xfrm>
          <a:prstGeom prst="rect">
            <a:avLst/>
          </a:prstGeom>
        </p:spPr>
        <p:txBody>
          <a:bodyPr wrap="square" lIns="0" tIns="8477" rIns="0" bIns="0" rtlCol="0">
            <a:noAutofit/>
          </a:bodyPr>
          <a:lstStyle/>
          <a:p>
            <a:pPr marL="12700">
              <a:lnSpc>
                <a:spcPts val="1335"/>
              </a:lnSpc>
            </a:pPr>
            <a:r>
              <a:rPr sz="1200" spc="146" dirty="0">
                <a:solidFill>
                  <a:srgbClr val="DEDEDE"/>
                </a:solidFill>
                <a:latin typeface="Tahoma"/>
                <a:cs typeface="Tahoma"/>
              </a:rPr>
              <a:t>•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82206" y="4324223"/>
            <a:ext cx="4807864" cy="610615"/>
          </a:xfrm>
          <a:prstGeom prst="rect">
            <a:avLst/>
          </a:prstGeom>
        </p:spPr>
        <p:txBody>
          <a:bodyPr wrap="square" lIns="0" tIns="8477" rIns="0" bIns="0" rtlCol="0">
            <a:noAutofit/>
          </a:bodyPr>
          <a:lstStyle/>
          <a:p>
            <a:pPr marL="12700">
              <a:lnSpc>
                <a:spcPts val="1335"/>
              </a:lnSpc>
            </a:pPr>
            <a:r>
              <a:rPr sz="1200" spc="11" dirty="0">
                <a:solidFill>
                  <a:srgbClr val="DEDEDE"/>
                </a:solidFill>
                <a:latin typeface="Tahoma"/>
                <a:cs typeface="Tahoma"/>
              </a:rPr>
              <a:t>If some or all documents are not relevant (Ambiguous OR Incorrect),</a:t>
            </a:r>
            <a:endParaRPr sz="1200">
              <a:latin typeface="Tahoma"/>
              <a:cs typeface="Tahoma"/>
            </a:endParaRPr>
          </a:p>
          <a:p>
            <a:pPr marL="12700" marR="395444">
              <a:lnSpc>
                <a:spcPts val="1700"/>
              </a:lnSpc>
              <a:spcBef>
                <a:spcPts val="113"/>
              </a:spcBef>
            </a:pPr>
            <a:r>
              <a:rPr sz="1200" spc="19" dirty="0">
                <a:solidFill>
                  <a:srgbClr val="DEDEDE"/>
                </a:solidFill>
                <a:latin typeface="Tahoma"/>
                <a:cs typeface="Tahoma"/>
              </a:rPr>
              <a:t>rephrase the query and search the web to get relevant context information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96050" y="5235440"/>
            <a:ext cx="178927" cy="2357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650" spc="208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9890" y="5235440"/>
            <a:ext cx="727000" cy="235712"/>
          </a:xfrm>
          <a:prstGeom prst="rect">
            <a:avLst/>
          </a:prstGeom>
        </p:spPr>
        <p:txBody>
          <a:bodyPr wrap="square" lIns="0" tIns="11461" rIns="0" bIns="0" rtlCol="0">
            <a:noAutofit/>
          </a:bodyPr>
          <a:lstStyle/>
          <a:p>
            <a:pPr marL="12700">
              <a:lnSpc>
                <a:spcPts val="1805"/>
              </a:lnSpc>
            </a:pPr>
            <a:r>
              <a:rPr sz="1650" spc="0" dirty="0">
                <a:solidFill>
                  <a:srgbClr val="FFFFFF"/>
                </a:solidFill>
                <a:latin typeface="Tahoma"/>
                <a:cs typeface="Tahoma"/>
              </a:rPr>
              <a:t>Step 5: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9890" y="5581827"/>
            <a:ext cx="136651" cy="177800"/>
          </a:xfrm>
          <a:prstGeom prst="rect">
            <a:avLst/>
          </a:prstGeom>
        </p:spPr>
        <p:txBody>
          <a:bodyPr wrap="square" lIns="0" tIns="8477" rIns="0" bIns="0" rtlCol="0">
            <a:noAutofit/>
          </a:bodyPr>
          <a:lstStyle/>
          <a:p>
            <a:pPr marL="12700">
              <a:lnSpc>
                <a:spcPts val="1335"/>
              </a:lnSpc>
            </a:pPr>
            <a:r>
              <a:rPr sz="1200" spc="146" dirty="0">
                <a:solidFill>
                  <a:srgbClr val="DEDEDE"/>
                </a:solidFill>
                <a:latin typeface="Tahoma"/>
                <a:cs typeface="Tahoma"/>
              </a:rPr>
              <a:t>•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82206" y="5581827"/>
            <a:ext cx="4764277" cy="394208"/>
          </a:xfrm>
          <a:prstGeom prst="rect">
            <a:avLst/>
          </a:prstGeom>
        </p:spPr>
        <p:txBody>
          <a:bodyPr wrap="square" lIns="0" tIns="8477" rIns="0" bIns="0" rtlCol="0">
            <a:noAutofit/>
          </a:bodyPr>
          <a:lstStyle/>
          <a:p>
            <a:pPr marL="12700">
              <a:lnSpc>
                <a:spcPts val="1335"/>
              </a:lnSpc>
            </a:pPr>
            <a:r>
              <a:rPr sz="1200" spc="19" dirty="0">
                <a:solidFill>
                  <a:srgbClr val="DEDEDE"/>
                </a:solidFill>
                <a:latin typeface="Tahoma"/>
                <a:cs typeface="Tahoma"/>
              </a:rPr>
              <a:t>Send rephrased query and context documents or information to the</a:t>
            </a:r>
            <a:endParaRPr sz="1200">
              <a:latin typeface="Tahoma"/>
              <a:cs typeface="Tahoma"/>
            </a:endParaRPr>
          </a:p>
          <a:p>
            <a:pPr marL="12700" marR="22859">
              <a:lnSpc>
                <a:spcPct val="100585"/>
              </a:lnSpc>
              <a:spcBef>
                <a:spcPts val="188"/>
              </a:spcBef>
            </a:pPr>
            <a:r>
              <a:rPr sz="1200" spc="26" dirty="0">
                <a:solidFill>
                  <a:srgbClr val="DEDEDE"/>
                </a:solidFill>
                <a:latin typeface="Tahoma"/>
                <a:cs typeface="Tahoma"/>
              </a:rPr>
              <a:t>LLM for response generation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036822" y="6582470"/>
            <a:ext cx="3469883" cy="110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100585"/>
              </a:lnSpc>
            </a:pPr>
            <a:r>
              <a:rPr sz="650" spc="22" dirty="0">
                <a:solidFill>
                  <a:srgbClr val="DEDEDE"/>
                </a:solidFill>
                <a:latin typeface="Tahoma"/>
                <a:cs typeface="Tahoma"/>
              </a:rPr>
              <a:t>Source: Corrective  Retrieval Augmented Generation; https://arxiv.org/abs/2401.15884</a:t>
            </a:r>
            <a:endParaRPr sz="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488" y="1024127"/>
            <a:ext cx="9924288" cy="5297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3397" y="412623"/>
            <a:ext cx="1374192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67" dirty="0">
                <a:solidFill>
                  <a:srgbClr val="FFFFFF"/>
                </a:solidFill>
                <a:latin typeface="Cambria"/>
                <a:cs typeface="Cambria"/>
              </a:rPr>
              <a:t>Agentic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0999" y="412623"/>
            <a:ext cx="1813203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3" dirty="0">
                <a:solidFill>
                  <a:srgbClr val="FFFFFF"/>
                </a:solidFill>
                <a:latin typeface="Cambria"/>
                <a:cs typeface="Cambria"/>
              </a:rPr>
              <a:t>Corrective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2560" y="412623"/>
            <a:ext cx="82538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91" dirty="0">
                <a:solidFill>
                  <a:srgbClr val="FFFFFF"/>
                </a:solidFill>
                <a:latin typeface="Cambria"/>
                <a:cs typeface="Cambria"/>
              </a:rPr>
              <a:t>RAG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844544" y="6581251"/>
            <a:ext cx="4174030" cy="110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100585"/>
              </a:lnSpc>
            </a:pPr>
            <a:r>
              <a:rPr sz="650" b="1" spc="-25" dirty="0">
                <a:solidFill>
                  <a:srgbClr val="DEDEDE"/>
                </a:solidFill>
                <a:latin typeface="Tahoma"/>
                <a:cs typeface="Tahoma"/>
              </a:rPr>
              <a:t>Source: </a:t>
            </a:r>
            <a:r>
              <a:rPr sz="650" b="1" spc="-25" dirty="0">
                <a:solidFill>
                  <a:srgbClr val="11A9E1"/>
                </a:solidFill>
                <a:latin typeface="Tahoma"/>
                <a:cs typeface="Tahoma"/>
              </a:rPr>
              <a:t>https:/</a:t>
            </a:r>
            <a:r>
              <a:rPr sz="650" b="1" spc="-25" dirty="0">
                <a:solidFill>
                  <a:srgbClr val="11A9E1"/>
                </a:solidFill>
                <a:latin typeface="Tahoma"/>
                <a:cs typeface="Tahoma"/>
                <a:hlinkClick r:id="rId3"/>
              </a:rPr>
              <a:t>/www.analyticsvidhya.com/blog/2024/07/building -agentic-rag-systems-with-langgraph/</a:t>
            </a:r>
            <a:endParaRPr sz="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0" y="1609344"/>
            <a:ext cx="4988052" cy="4136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9176" y="2514600"/>
            <a:ext cx="6205728" cy="21686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3397" y="412623"/>
            <a:ext cx="1374192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67" dirty="0">
                <a:solidFill>
                  <a:srgbClr val="FFFFFF"/>
                </a:solidFill>
                <a:latin typeface="Cambria"/>
                <a:cs typeface="Cambria"/>
              </a:rPr>
              <a:t>Agentic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50999" y="412623"/>
            <a:ext cx="2552946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50" dirty="0">
                <a:solidFill>
                  <a:srgbClr val="FFFFFF"/>
                </a:solidFill>
                <a:latin typeface="Cambria"/>
                <a:cs typeface="Cambria"/>
              </a:rPr>
              <a:t>Self-Reflection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12742" y="412623"/>
            <a:ext cx="82538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91" dirty="0">
                <a:solidFill>
                  <a:srgbClr val="FFFFFF"/>
                </a:solidFill>
                <a:latin typeface="Cambria"/>
                <a:cs typeface="Cambria"/>
              </a:rPr>
              <a:t>RAG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475990" y="6581251"/>
            <a:ext cx="4886487" cy="110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100585"/>
              </a:lnSpc>
            </a:pPr>
            <a:r>
              <a:rPr sz="650" b="1" spc="-17" dirty="0">
                <a:solidFill>
                  <a:srgbClr val="DEDEDE"/>
                </a:solidFill>
                <a:latin typeface="Tahoma"/>
                <a:cs typeface="Tahoma"/>
              </a:rPr>
              <a:t>Source: Self-RAG: Learning to Retrieve, Generate, and Critique through Self-Reflection; https://arxiv.org/abs/2310.11511</a:t>
            </a:r>
            <a:endParaRPr sz="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142220" y="6438900"/>
            <a:ext cx="1903476" cy="274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1634" y="1228343"/>
            <a:ext cx="5008753" cy="50124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39377" y="1661668"/>
            <a:ext cx="2429129" cy="1562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91371" y="4098544"/>
            <a:ext cx="2525141" cy="1582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3397" y="412623"/>
            <a:ext cx="1256284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61" dirty="0">
                <a:solidFill>
                  <a:srgbClr val="FFFFFF"/>
                </a:solidFill>
                <a:latin typeface="Cambria"/>
                <a:cs typeface="Cambria"/>
              </a:rPr>
              <a:t>Recent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31365" y="412623"/>
            <a:ext cx="102351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108" dirty="0">
                <a:solidFill>
                  <a:srgbClr val="FFFFFF"/>
                </a:solidFill>
                <a:latin typeface="Cambria"/>
                <a:cs typeface="Cambria"/>
              </a:rPr>
              <a:t>LLMs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68066" y="412623"/>
            <a:ext cx="424482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38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5073" y="412623"/>
            <a:ext cx="1136119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112" dirty="0">
                <a:solidFill>
                  <a:srgbClr val="FFFFFF"/>
                </a:solidFill>
                <a:latin typeface="Cambria"/>
                <a:cs typeface="Cambria"/>
              </a:rPr>
              <a:t>Check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53026" y="412623"/>
            <a:ext cx="2508894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38" dirty="0">
                <a:solidFill>
                  <a:srgbClr val="FFFFFF"/>
                </a:solidFill>
                <a:latin typeface="Cambria"/>
                <a:cs typeface="Cambria"/>
              </a:rPr>
              <a:t>Hallucinations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06490" y="2305643"/>
            <a:ext cx="202290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50330" y="2305643"/>
            <a:ext cx="916584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85" dirty="0">
                <a:solidFill>
                  <a:srgbClr val="FFFFFF"/>
                </a:solidFill>
                <a:latin typeface="Tahoma"/>
                <a:cs typeface="Tahoma"/>
              </a:rPr>
              <a:t>GPT-4o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82223" y="2305643"/>
            <a:ext cx="585028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46" dirty="0">
                <a:solidFill>
                  <a:srgbClr val="FFFFFF"/>
                </a:solidFill>
                <a:latin typeface="Tahoma"/>
                <a:cs typeface="Tahoma"/>
              </a:rPr>
              <a:t>from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80017" y="2305643"/>
            <a:ext cx="908884" cy="267716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55" dirty="0">
                <a:solidFill>
                  <a:srgbClr val="FFFFFF"/>
                </a:solidFill>
                <a:latin typeface="Tahoma"/>
                <a:cs typeface="Tahoma"/>
              </a:rPr>
              <a:t>OpenAI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6490" y="4753441"/>
            <a:ext cx="202290" cy="267715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240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50330" y="4753441"/>
            <a:ext cx="2477153" cy="267715"/>
          </a:xfrm>
          <a:prstGeom prst="rect">
            <a:avLst/>
          </a:prstGeom>
        </p:spPr>
        <p:txBody>
          <a:bodyPr wrap="square" lIns="0" tIns="13081" rIns="0" bIns="0" rtlCol="0">
            <a:noAutofit/>
          </a:bodyPr>
          <a:lstStyle/>
          <a:p>
            <a:pPr marL="12700">
              <a:lnSpc>
                <a:spcPts val="2060"/>
              </a:lnSpc>
            </a:pPr>
            <a:r>
              <a:rPr sz="1900" spc="37" dirty="0">
                <a:solidFill>
                  <a:srgbClr val="FFFFFF"/>
                </a:solidFill>
                <a:latin typeface="Tahoma"/>
                <a:cs typeface="Tahoma"/>
              </a:rPr>
              <a:t>Lynx from PatronusAI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475990" y="6581251"/>
            <a:ext cx="3873856" cy="1107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100585"/>
              </a:lnSpc>
            </a:pPr>
            <a:r>
              <a:rPr sz="650" spc="23" dirty="0">
                <a:solidFill>
                  <a:srgbClr val="DEDEDE"/>
                </a:solidFill>
                <a:latin typeface="Tahoma"/>
                <a:cs typeface="Tahoma"/>
              </a:rPr>
              <a:t>Source: Lynx: An Open Source Hallucination  Evaluation Model; https://arxiv.org/abs/2407.08488</a:t>
            </a:r>
            <a:endParaRPr sz="6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3808476" y="0"/>
            <a:ext cx="8383524" cy="6857998"/>
          </a:xfrm>
          <a:custGeom>
            <a:avLst/>
            <a:gdLst/>
            <a:ahLst/>
            <a:cxnLst/>
            <a:rect l="l" t="t" r="r" b="b"/>
            <a:pathLst>
              <a:path w="8383524" h="6857998">
                <a:moveTo>
                  <a:pt x="0" y="6857998"/>
                </a:moveTo>
                <a:lnTo>
                  <a:pt x="8383524" y="6857998"/>
                </a:lnTo>
                <a:lnTo>
                  <a:pt x="8383524" y="0"/>
                </a:lnTo>
                <a:lnTo>
                  <a:pt x="0" y="0"/>
                </a:lnTo>
                <a:lnTo>
                  <a:pt x="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0"/>
            <a:ext cx="3808476" cy="6856475"/>
          </a:xfrm>
          <a:custGeom>
            <a:avLst/>
            <a:gdLst/>
            <a:ahLst/>
            <a:cxnLst/>
            <a:rect l="l" t="t" r="r" b="b"/>
            <a:pathLst>
              <a:path w="3808476" h="6856475">
                <a:moveTo>
                  <a:pt x="3808476" y="6856475"/>
                </a:moveTo>
                <a:lnTo>
                  <a:pt x="3808476" y="0"/>
                </a:lnTo>
                <a:lnTo>
                  <a:pt x="0" y="0"/>
                </a:lnTo>
                <a:lnTo>
                  <a:pt x="0" y="6856475"/>
                </a:lnTo>
                <a:lnTo>
                  <a:pt x="3808476" y="6856475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85488" y="1690115"/>
            <a:ext cx="713232" cy="714756"/>
          </a:xfrm>
          <a:custGeom>
            <a:avLst/>
            <a:gdLst/>
            <a:ahLst/>
            <a:cxnLst/>
            <a:rect l="l" t="t" r="r" b="b"/>
            <a:pathLst>
              <a:path w="713232" h="714756">
                <a:moveTo>
                  <a:pt x="0" y="91312"/>
                </a:moveTo>
                <a:lnTo>
                  <a:pt x="33" y="625937"/>
                </a:lnTo>
                <a:lnTo>
                  <a:pt x="5274" y="654092"/>
                </a:lnTo>
                <a:lnTo>
                  <a:pt x="18454" y="678484"/>
                </a:lnTo>
                <a:lnTo>
                  <a:pt x="38142" y="697680"/>
                </a:lnTo>
                <a:lnTo>
                  <a:pt x="62906" y="710248"/>
                </a:lnTo>
                <a:lnTo>
                  <a:pt x="91312" y="714756"/>
                </a:lnTo>
                <a:lnTo>
                  <a:pt x="624413" y="714722"/>
                </a:lnTo>
                <a:lnTo>
                  <a:pt x="652568" y="709481"/>
                </a:lnTo>
                <a:lnTo>
                  <a:pt x="676960" y="696301"/>
                </a:lnTo>
                <a:lnTo>
                  <a:pt x="696156" y="676613"/>
                </a:lnTo>
                <a:lnTo>
                  <a:pt x="708724" y="651849"/>
                </a:lnTo>
                <a:lnTo>
                  <a:pt x="713232" y="623443"/>
                </a:lnTo>
                <a:lnTo>
                  <a:pt x="713198" y="88818"/>
                </a:lnTo>
                <a:lnTo>
                  <a:pt x="707957" y="60663"/>
                </a:lnTo>
                <a:lnTo>
                  <a:pt x="694777" y="36271"/>
                </a:lnTo>
                <a:lnTo>
                  <a:pt x="675089" y="17075"/>
                </a:lnTo>
                <a:lnTo>
                  <a:pt x="650325" y="4507"/>
                </a:lnTo>
                <a:lnTo>
                  <a:pt x="621919" y="0"/>
                </a:lnTo>
                <a:lnTo>
                  <a:pt x="88818" y="33"/>
                </a:lnTo>
                <a:lnTo>
                  <a:pt x="60663" y="5274"/>
                </a:lnTo>
                <a:lnTo>
                  <a:pt x="36271" y="18454"/>
                </a:lnTo>
                <a:lnTo>
                  <a:pt x="17075" y="38142"/>
                </a:lnTo>
                <a:lnTo>
                  <a:pt x="4507" y="62906"/>
                </a:lnTo>
                <a:lnTo>
                  <a:pt x="0" y="91312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46550" y="1824734"/>
            <a:ext cx="403996" cy="446117"/>
          </a:xfrm>
          <a:custGeom>
            <a:avLst/>
            <a:gdLst/>
            <a:ahLst/>
            <a:cxnLst/>
            <a:rect l="l" t="t" r="r" b="b"/>
            <a:pathLst>
              <a:path w="403996" h="446117">
                <a:moveTo>
                  <a:pt x="70541" y="397402"/>
                </a:moveTo>
                <a:lnTo>
                  <a:pt x="82702" y="407070"/>
                </a:lnTo>
                <a:lnTo>
                  <a:pt x="95595" y="415796"/>
                </a:lnTo>
                <a:lnTo>
                  <a:pt x="109170" y="423528"/>
                </a:lnTo>
                <a:lnTo>
                  <a:pt x="123372" y="430213"/>
                </a:lnTo>
                <a:lnTo>
                  <a:pt x="138152" y="435800"/>
                </a:lnTo>
                <a:lnTo>
                  <a:pt x="153456" y="440235"/>
                </a:lnTo>
                <a:lnTo>
                  <a:pt x="169232" y="443468"/>
                </a:lnTo>
                <a:lnTo>
                  <a:pt x="185429" y="445446"/>
                </a:lnTo>
                <a:lnTo>
                  <a:pt x="201991" y="446117"/>
                </a:lnTo>
                <a:lnTo>
                  <a:pt x="218562" y="445446"/>
                </a:lnTo>
                <a:lnTo>
                  <a:pt x="234760" y="443468"/>
                </a:lnTo>
                <a:lnTo>
                  <a:pt x="250538" y="440236"/>
                </a:lnTo>
                <a:lnTo>
                  <a:pt x="265842" y="435800"/>
                </a:lnTo>
                <a:lnTo>
                  <a:pt x="280622" y="430213"/>
                </a:lnTo>
                <a:lnTo>
                  <a:pt x="294825" y="423528"/>
                </a:lnTo>
                <a:lnTo>
                  <a:pt x="308400" y="415797"/>
                </a:lnTo>
                <a:lnTo>
                  <a:pt x="321293" y="407070"/>
                </a:lnTo>
                <a:lnTo>
                  <a:pt x="333454" y="397402"/>
                </a:lnTo>
                <a:lnTo>
                  <a:pt x="344831" y="386843"/>
                </a:lnTo>
                <a:lnTo>
                  <a:pt x="355370" y="375445"/>
                </a:lnTo>
                <a:lnTo>
                  <a:pt x="365021" y="363262"/>
                </a:lnTo>
                <a:lnTo>
                  <a:pt x="373731" y="350344"/>
                </a:lnTo>
                <a:lnTo>
                  <a:pt x="381448" y="336745"/>
                </a:lnTo>
                <a:lnTo>
                  <a:pt x="388121" y="322515"/>
                </a:lnTo>
                <a:lnTo>
                  <a:pt x="393697" y="307708"/>
                </a:lnTo>
                <a:lnTo>
                  <a:pt x="398125" y="292375"/>
                </a:lnTo>
                <a:lnTo>
                  <a:pt x="401352" y="276568"/>
                </a:lnTo>
                <a:lnTo>
                  <a:pt x="403326" y="260339"/>
                </a:lnTo>
                <a:lnTo>
                  <a:pt x="403996" y="243741"/>
                </a:lnTo>
                <a:lnTo>
                  <a:pt x="403472" y="229064"/>
                </a:lnTo>
                <a:lnTo>
                  <a:pt x="401927" y="214671"/>
                </a:lnTo>
                <a:lnTo>
                  <a:pt x="399395" y="200596"/>
                </a:lnTo>
                <a:lnTo>
                  <a:pt x="395912" y="186877"/>
                </a:lnTo>
                <a:lnTo>
                  <a:pt x="391514" y="173549"/>
                </a:lnTo>
                <a:lnTo>
                  <a:pt x="386237" y="160648"/>
                </a:lnTo>
                <a:lnTo>
                  <a:pt x="380116" y="148209"/>
                </a:lnTo>
                <a:lnTo>
                  <a:pt x="373189" y="136270"/>
                </a:lnTo>
                <a:lnTo>
                  <a:pt x="365489" y="124865"/>
                </a:lnTo>
                <a:lnTo>
                  <a:pt x="357054" y="114030"/>
                </a:lnTo>
                <a:lnTo>
                  <a:pt x="347918" y="103802"/>
                </a:lnTo>
                <a:lnTo>
                  <a:pt x="338118" y="94216"/>
                </a:lnTo>
                <a:lnTo>
                  <a:pt x="327690" y="85309"/>
                </a:lnTo>
                <a:lnTo>
                  <a:pt x="316670" y="77116"/>
                </a:lnTo>
                <a:lnTo>
                  <a:pt x="305092" y="69672"/>
                </a:lnTo>
                <a:lnTo>
                  <a:pt x="292994" y="63015"/>
                </a:lnTo>
                <a:lnTo>
                  <a:pt x="280410" y="57180"/>
                </a:lnTo>
                <a:lnTo>
                  <a:pt x="267377" y="52202"/>
                </a:lnTo>
                <a:lnTo>
                  <a:pt x="253931" y="48118"/>
                </a:lnTo>
                <a:lnTo>
                  <a:pt x="240107" y="44963"/>
                </a:lnTo>
                <a:lnTo>
                  <a:pt x="277531" y="22719"/>
                </a:lnTo>
                <a:lnTo>
                  <a:pt x="283321" y="19280"/>
                </a:lnTo>
                <a:lnTo>
                  <a:pt x="285231" y="11783"/>
                </a:lnTo>
                <a:lnTo>
                  <a:pt x="281798" y="5982"/>
                </a:lnTo>
                <a:lnTo>
                  <a:pt x="278358" y="181"/>
                </a:lnTo>
                <a:lnTo>
                  <a:pt x="277649" y="0"/>
                </a:lnTo>
                <a:lnTo>
                  <a:pt x="267974" y="0"/>
                </a:lnTo>
                <a:lnTo>
                  <a:pt x="265092" y="1715"/>
                </a:lnTo>
                <a:lnTo>
                  <a:pt x="195819" y="42880"/>
                </a:lnTo>
                <a:lnTo>
                  <a:pt x="192912" y="44607"/>
                </a:lnTo>
                <a:lnTo>
                  <a:pt x="190855" y="47457"/>
                </a:lnTo>
                <a:lnTo>
                  <a:pt x="190129" y="50756"/>
                </a:lnTo>
                <a:lnTo>
                  <a:pt x="189812" y="54188"/>
                </a:lnTo>
                <a:lnTo>
                  <a:pt x="190075" y="56999"/>
                </a:lnTo>
                <a:lnTo>
                  <a:pt x="192170" y="60810"/>
                </a:lnTo>
                <a:lnTo>
                  <a:pt x="238909" y="126333"/>
                </a:lnTo>
                <a:lnTo>
                  <a:pt x="242828" y="131824"/>
                </a:lnTo>
                <a:lnTo>
                  <a:pt x="250443" y="133095"/>
                </a:lnTo>
                <a:lnTo>
                  <a:pt x="255916" y="129168"/>
                </a:lnTo>
                <a:lnTo>
                  <a:pt x="261397" y="125249"/>
                </a:lnTo>
                <a:lnTo>
                  <a:pt x="262665" y="117620"/>
                </a:lnTo>
                <a:lnTo>
                  <a:pt x="258746" y="112129"/>
                </a:lnTo>
                <a:lnTo>
                  <a:pt x="226934" y="67540"/>
                </a:lnTo>
                <a:lnTo>
                  <a:pt x="245739" y="71236"/>
                </a:lnTo>
                <a:lnTo>
                  <a:pt x="259102" y="75196"/>
                </a:lnTo>
                <a:lnTo>
                  <a:pt x="272004" y="80155"/>
                </a:lnTo>
                <a:lnTo>
                  <a:pt x="284401" y="86068"/>
                </a:lnTo>
                <a:lnTo>
                  <a:pt x="296247" y="92891"/>
                </a:lnTo>
                <a:lnTo>
                  <a:pt x="307497" y="100577"/>
                </a:lnTo>
                <a:lnTo>
                  <a:pt x="318107" y="109082"/>
                </a:lnTo>
                <a:lnTo>
                  <a:pt x="328030" y="118360"/>
                </a:lnTo>
                <a:lnTo>
                  <a:pt x="337222" y="128367"/>
                </a:lnTo>
                <a:lnTo>
                  <a:pt x="345638" y="139057"/>
                </a:lnTo>
                <a:lnTo>
                  <a:pt x="353233" y="150384"/>
                </a:lnTo>
                <a:lnTo>
                  <a:pt x="359961" y="162304"/>
                </a:lnTo>
                <a:lnTo>
                  <a:pt x="365778" y="174772"/>
                </a:lnTo>
                <a:lnTo>
                  <a:pt x="370639" y="187742"/>
                </a:lnTo>
                <a:lnTo>
                  <a:pt x="374497" y="201169"/>
                </a:lnTo>
                <a:lnTo>
                  <a:pt x="377310" y="215008"/>
                </a:lnTo>
                <a:lnTo>
                  <a:pt x="379030" y="229214"/>
                </a:lnTo>
                <a:lnTo>
                  <a:pt x="379613" y="243741"/>
                </a:lnTo>
                <a:lnTo>
                  <a:pt x="379231" y="255517"/>
                </a:lnTo>
                <a:lnTo>
                  <a:pt x="377693" y="269999"/>
                </a:lnTo>
                <a:lnTo>
                  <a:pt x="375023" y="284111"/>
                </a:lnTo>
                <a:lnTo>
                  <a:pt x="371267" y="297806"/>
                </a:lnTo>
                <a:lnTo>
                  <a:pt x="366473" y="311036"/>
                </a:lnTo>
                <a:lnTo>
                  <a:pt x="360687" y="323756"/>
                </a:lnTo>
                <a:lnTo>
                  <a:pt x="353957" y="335916"/>
                </a:lnTo>
                <a:lnTo>
                  <a:pt x="346330" y="347471"/>
                </a:lnTo>
                <a:lnTo>
                  <a:pt x="337853" y="358373"/>
                </a:lnTo>
                <a:lnTo>
                  <a:pt x="328574" y="368575"/>
                </a:lnTo>
                <a:lnTo>
                  <a:pt x="318539" y="378029"/>
                </a:lnTo>
                <a:lnTo>
                  <a:pt x="307795" y="386688"/>
                </a:lnTo>
                <a:lnTo>
                  <a:pt x="296390" y="394506"/>
                </a:lnTo>
                <a:lnTo>
                  <a:pt x="284370" y="401434"/>
                </a:lnTo>
                <a:lnTo>
                  <a:pt x="271784" y="407426"/>
                </a:lnTo>
                <a:lnTo>
                  <a:pt x="258678" y="412435"/>
                </a:lnTo>
                <a:lnTo>
                  <a:pt x="245098" y="416412"/>
                </a:lnTo>
                <a:lnTo>
                  <a:pt x="231094" y="419312"/>
                </a:lnTo>
                <a:lnTo>
                  <a:pt x="216710" y="421086"/>
                </a:lnTo>
                <a:lnTo>
                  <a:pt x="201995" y="421688"/>
                </a:lnTo>
                <a:lnTo>
                  <a:pt x="190246" y="421305"/>
                </a:lnTo>
                <a:lnTo>
                  <a:pt x="175792" y="419765"/>
                </a:lnTo>
                <a:lnTo>
                  <a:pt x="161707" y="417090"/>
                </a:lnTo>
                <a:lnTo>
                  <a:pt x="148038" y="413328"/>
                </a:lnTo>
                <a:lnTo>
                  <a:pt x="134832" y="408525"/>
                </a:lnTo>
                <a:lnTo>
                  <a:pt x="122137" y="402729"/>
                </a:lnTo>
                <a:lnTo>
                  <a:pt x="109999" y="395987"/>
                </a:lnTo>
                <a:lnTo>
                  <a:pt x="98465" y="388346"/>
                </a:lnTo>
                <a:lnTo>
                  <a:pt x="87583" y="379853"/>
                </a:lnTo>
                <a:lnTo>
                  <a:pt x="77400" y="370556"/>
                </a:lnTo>
                <a:lnTo>
                  <a:pt x="67964" y="360503"/>
                </a:lnTo>
                <a:lnTo>
                  <a:pt x="59320" y="349739"/>
                </a:lnTo>
                <a:lnTo>
                  <a:pt x="51516" y="338313"/>
                </a:lnTo>
                <a:lnTo>
                  <a:pt x="44601" y="326271"/>
                </a:lnTo>
                <a:lnTo>
                  <a:pt x="38619" y="313661"/>
                </a:lnTo>
                <a:lnTo>
                  <a:pt x="33620" y="300530"/>
                </a:lnTo>
                <a:lnTo>
                  <a:pt x="29649" y="286925"/>
                </a:lnTo>
                <a:lnTo>
                  <a:pt x="26755" y="272894"/>
                </a:lnTo>
                <a:lnTo>
                  <a:pt x="24983" y="258483"/>
                </a:lnTo>
                <a:lnTo>
                  <a:pt x="24383" y="243741"/>
                </a:lnTo>
                <a:lnTo>
                  <a:pt x="24420" y="240059"/>
                </a:lnTo>
                <a:lnTo>
                  <a:pt x="25174" y="226847"/>
                </a:lnTo>
                <a:lnTo>
                  <a:pt x="26881" y="213843"/>
                </a:lnTo>
                <a:lnTo>
                  <a:pt x="29518" y="201089"/>
                </a:lnTo>
                <a:lnTo>
                  <a:pt x="33064" y="188627"/>
                </a:lnTo>
                <a:lnTo>
                  <a:pt x="37497" y="176497"/>
                </a:lnTo>
                <a:lnTo>
                  <a:pt x="42793" y="164742"/>
                </a:lnTo>
                <a:lnTo>
                  <a:pt x="48931" y="153403"/>
                </a:lnTo>
                <a:lnTo>
                  <a:pt x="55889" y="142522"/>
                </a:lnTo>
                <a:lnTo>
                  <a:pt x="63645" y="132139"/>
                </a:lnTo>
                <a:lnTo>
                  <a:pt x="72175" y="122298"/>
                </a:lnTo>
                <a:lnTo>
                  <a:pt x="76775" y="117364"/>
                </a:lnTo>
                <a:lnTo>
                  <a:pt x="76512" y="109635"/>
                </a:lnTo>
                <a:lnTo>
                  <a:pt x="71588" y="105034"/>
                </a:lnTo>
                <a:lnTo>
                  <a:pt x="66669" y="100426"/>
                </a:lnTo>
                <a:lnTo>
                  <a:pt x="58955" y="100689"/>
                </a:lnTo>
                <a:lnTo>
                  <a:pt x="48392" y="112310"/>
                </a:lnTo>
                <a:lnTo>
                  <a:pt x="40282" y="122451"/>
                </a:lnTo>
                <a:lnTo>
                  <a:pt x="32862" y="133051"/>
                </a:lnTo>
                <a:lnTo>
                  <a:pt x="26150" y="144077"/>
                </a:lnTo>
                <a:lnTo>
                  <a:pt x="20162" y="155498"/>
                </a:lnTo>
                <a:lnTo>
                  <a:pt x="14917" y="167280"/>
                </a:lnTo>
                <a:lnTo>
                  <a:pt x="10431" y="179391"/>
                </a:lnTo>
                <a:lnTo>
                  <a:pt x="6722" y="191798"/>
                </a:lnTo>
                <a:lnTo>
                  <a:pt x="3807" y="204469"/>
                </a:lnTo>
                <a:lnTo>
                  <a:pt x="1703" y="217372"/>
                </a:lnTo>
                <a:lnTo>
                  <a:pt x="428" y="230473"/>
                </a:lnTo>
                <a:lnTo>
                  <a:pt x="0" y="243741"/>
                </a:lnTo>
                <a:lnTo>
                  <a:pt x="669" y="260339"/>
                </a:lnTo>
                <a:lnTo>
                  <a:pt x="2643" y="276567"/>
                </a:lnTo>
                <a:lnTo>
                  <a:pt x="5870" y="292374"/>
                </a:lnTo>
                <a:lnTo>
                  <a:pt x="10298" y="307707"/>
                </a:lnTo>
                <a:lnTo>
                  <a:pt x="15874" y="322515"/>
                </a:lnTo>
                <a:lnTo>
                  <a:pt x="22547" y="336744"/>
                </a:lnTo>
                <a:lnTo>
                  <a:pt x="30265" y="350344"/>
                </a:lnTo>
                <a:lnTo>
                  <a:pt x="38975" y="363262"/>
                </a:lnTo>
                <a:lnTo>
                  <a:pt x="48626" y="375445"/>
                </a:lnTo>
                <a:lnTo>
                  <a:pt x="59165" y="386842"/>
                </a:lnTo>
                <a:lnTo>
                  <a:pt x="70541" y="3974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85488" y="2880360"/>
            <a:ext cx="713232" cy="714755"/>
          </a:xfrm>
          <a:custGeom>
            <a:avLst/>
            <a:gdLst/>
            <a:ahLst/>
            <a:cxnLst/>
            <a:rect l="l" t="t" r="r" b="b"/>
            <a:pathLst>
              <a:path w="713232" h="714755">
                <a:moveTo>
                  <a:pt x="0" y="91312"/>
                </a:moveTo>
                <a:lnTo>
                  <a:pt x="33" y="625937"/>
                </a:lnTo>
                <a:lnTo>
                  <a:pt x="5274" y="654092"/>
                </a:lnTo>
                <a:lnTo>
                  <a:pt x="18454" y="678484"/>
                </a:lnTo>
                <a:lnTo>
                  <a:pt x="38142" y="697680"/>
                </a:lnTo>
                <a:lnTo>
                  <a:pt x="62906" y="710248"/>
                </a:lnTo>
                <a:lnTo>
                  <a:pt x="91312" y="714755"/>
                </a:lnTo>
                <a:lnTo>
                  <a:pt x="624413" y="714722"/>
                </a:lnTo>
                <a:lnTo>
                  <a:pt x="652568" y="709481"/>
                </a:lnTo>
                <a:lnTo>
                  <a:pt x="676960" y="696301"/>
                </a:lnTo>
                <a:lnTo>
                  <a:pt x="696156" y="676613"/>
                </a:lnTo>
                <a:lnTo>
                  <a:pt x="708724" y="651849"/>
                </a:lnTo>
                <a:lnTo>
                  <a:pt x="713232" y="623442"/>
                </a:lnTo>
                <a:lnTo>
                  <a:pt x="713198" y="88818"/>
                </a:lnTo>
                <a:lnTo>
                  <a:pt x="707957" y="60663"/>
                </a:lnTo>
                <a:lnTo>
                  <a:pt x="694777" y="36271"/>
                </a:lnTo>
                <a:lnTo>
                  <a:pt x="675089" y="17075"/>
                </a:lnTo>
                <a:lnTo>
                  <a:pt x="650325" y="4507"/>
                </a:lnTo>
                <a:lnTo>
                  <a:pt x="621919" y="0"/>
                </a:lnTo>
                <a:lnTo>
                  <a:pt x="88818" y="33"/>
                </a:lnTo>
                <a:lnTo>
                  <a:pt x="60663" y="5274"/>
                </a:lnTo>
                <a:lnTo>
                  <a:pt x="36271" y="18454"/>
                </a:lnTo>
                <a:lnTo>
                  <a:pt x="17075" y="38142"/>
                </a:lnTo>
                <a:lnTo>
                  <a:pt x="4507" y="62906"/>
                </a:lnTo>
                <a:lnTo>
                  <a:pt x="0" y="91312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94327" y="2989414"/>
            <a:ext cx="495553" cy="4966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85488" y="4070604"/>
            <a:ext cx="713232" cy="714756"/>
          </a:xfrm>
          <a:custGeom>
            <a:avLst/>
            <a:gdLst/>
            <a:ahLst/>
            <a:cxnLst/>
            <a:rect l="l" t="t" r="r" b="b"/>
            <a:pathLst>
              <a:path w="713232" h="714755">
                <a:moveTo>
                  <a:pt x="0" y="91313"/>
                </a:moveTo>
                <a:lnTo>
                  <a:pt x="33" y="625937"/>
                </a:lnTo>
                <a:lnTo>
                  <a:pt x="5274" y="654092"/>
                </a:lnTo>
                <a:lnTo>
                  <a:pt x="18454" y="678484"/>
                </a:lnTo>
                <a:lnTo>
                  <a:pt x="38142" y="697680"/>
                </a:lnTo>
                <a:lnTo>
                  <a:pt x="62906" y="710248"/>
                </a:lnTo>
                <a:lnTo>
                  <a:pt x="91312" y="714756"/>
                </a:lnTo>
                <a:lnTo>
                  <a:pt x="624413" y="714722"/>
                </a:lnTo>
                <a:lnTo>
                  <a:pt x="652568" y="709481"/>
                </a:lnTo>
                <a:lnTo>
                  <a:pt x="676960" y="696301"/>
                </a:lnTo>
                <a:lnTo>
                  <a:pt x="696156" y="676613"/>
                </a:lnTo>
                <a:lnTo>
                  <a:pt x="708724" y="651849"/>
                </a:lnTo>
                <a:lnTo>
                  <a:pt x="713232" y="623443"/>
                </a:lnTo>
                <a:lnTo>
                  <a:pt x="713198" y="88818"/>
                </a:lnTo>
                <a:lnTo>
                  <a:pt x="707957" y="60663"/>
                </a:lnTo>
                <a:lnTo>
                  <a:pt x="694777" y="36271"/>
                </a:lnTo>
                <a:lnTo>
                  <a:pt x="675089" y="17075"/>
                </a:lnTo>
                <a:lnTo>
                  <a:pt x="650325" y="4507"/>
                </a:lnTo>
                <a:lnTo>
                  <a:pt x="621919" y="0"/>
                </a:lnTo>
                <a:lnTo>
                  <a:pt x="88818" y="33"/>
                </a:lnTo>
                <a:lnTo>
                  <a:pt x="60663" y="5274"/>
                </a:lnTo>
                <a:lnTo>
                  <a:pt x="36271" y="18454"/>
                </a:lnTo>
                <a:lnTo>
                  <a:pt x="17075" y="38142"/>
                </a:lnTo>
                <a:lnTo>
                  <a:pt x="4507" y="62906"/>
                </a:lnTo>
                <a:lnTo>
                  <a:pt x="0" y="91313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94327" y="4179658"/>
            <a:ext cx="495553" cy="4966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237220" y="1690115"/>
            <a:ext cx="714755" cy="714756"/>
          </a:xfrm>
          <a:custGeom>
            <a:avLst/>
            <a:gdLst/>
            <a:ahLst/>
            <a:cxnLst/>
            <a:rect l="l" t="t" r="r" b="b"/>
            <a:pathLst>
              <a:path w="714755" h="714756">
                <a:moveTo>
                  <a:pt x="0" y="91567"/>
                </a:moveTo>
                <a:lnTo>
                  <a:pt x="45" y="626100"/>
                </a:lnTo>
                <a:lnTo>
                  <a:pt x="5395" y="654213"/>
                </a:lnTo>
                <a:lnTo>
                  <a:pt x="18649" y="678561"/>
                </a:lnTo>
                <a:lnTo>
                  <a:pt x="38379" y="697718"/>
                </a:lnTo>
                <a:lnTo>
                  <a:pt x="63160" y="710259"/>
                </a:lnTo>
                <a:lnTo>
                  <a:pt x="91566" y="714756"/>
                </a:lnTo>
                <a:lnTo>
                  <a:pt x="626100" y="714710"/>
                </a:lnTo>
                <a:lnTo>
                  <a:pt x="654213" y="709360"/>
                </a:lnTo>
                <a:lnTo>
                  <a:pt x="678561" y="696106"/>
                </a:lnTo>
                <a:lnTo>
                  <a:pt x="697718" y="676376"/>
                </a:lnTo>
                <a:lnTo>
                  <a:pt x="710259" y="651595"/>
                </a:lnTo>
                <a:lnTo>
                  <a:pt x="714755" y="623188"/>
                </a:lnTo>
                <a:lnTo>
                  <a:pt x="714710" y="88655"/>
                </a:lnTo>
                <a:lnTo>
                  <a:pt x="709360" y="60542"/>
                </a:lnTo>
                <a:lnTo>
                  <a:pt x="696106" y="36194"/>
                </a:lnTo>
                <a:lnTo>
                  <a:pt x="676376" y="17037"/>
                </a:lnTo>
                <a:lnTo>
                  <a:pt x="651595" y="4496"/>
                </a:lnTo>
                <a:lnTo>
                  <a:pt x="623188" y="0"/>
                </a:lnTo>
                <a:lnTo>
                  <a:pt x="88655" y="45"/>
                </a:lnTo>
                <a:lnTo>
                  <a:pt x="60542" y="5395"/>
                </a:lnTo>
                <a:lnTo>
                  <a:pt x="36194" y="18649"/>
                </a:lnTo>
                <a:lnTo>
                  <a:pt x="17037" y="38379"/>
                </a:lnTo>
                <a:lnTo>
                  <a:pt x="4496" y="63160"/>
                </a:lnTo>
                <a:lnTo>
                  <a:pt x="0" y="91567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46313" y="1799170"/>
            <a:ext cx="496608" cy="496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37220" y="2880360"/>
            <a:ext cx="714755" cy="714755"/>
          </a:xfrm>
          <a:custGeom>
            <a:avLst/>
            <a:gdLst/>
            <a:ahLst/>
            <a:cxnLst/>
            <a:rect l="l" t="t" r="r" b="b"/>
            <a:pathLst>
              <a:path w="714755" h="714755">
                <a:moveTo>
                  <a:pt x="0" y="91566"/>
                </a:moveTo>
                <a:lnTo>
                  <a:pt x="45" y="626100"/>
                </a:lnTo>
                <a:lnTo>
                  <a:pt x="5395" y="654213"/>
                </a:lnTo>
                <a:lnTo>
                  <a:pt x="18649" y="678561"/>
                </a:lnTo>
                <a:lnTo>
                  <a:pt x="38379" y="697718"/>
                </a:lnTo>
                <a:lnTo>
                  <a:pt x="63160" y="710259"/>
                </a:lnTo>
                <a:lnTo>
                  <a:pt x="91566" y="714755"/>
                </a:lnTo>
                <a:lnTo>
                  <a:pt x="626100" y="714710"/>
                </a:lnTo>
                <a:lnTo>
                  <a:pt x="654213" y="709360"/>
                </a:lnTo>
                <a:lnTo>
                  <a:pt x="678561" y="696106"/>
                </a:lnTo>
                <a:lnTo>
                  <a:pt x="697718" y="676376"/>
                </a:lnTo>
                <a:lnTo>
                  <a:pt x="710259" y="651595"/>
                </a:lnTo>
                <a:lnTo>
                  <a:pt x="714755" y="623188"/>
                </a:lnTo>
                <a:lnTo>
                  <a:pt x="714710" y="88655"/>
                </a:lnTo>
                <a:lnTo>
                  <a:pt x="709360" y="60542"/>
                </a:lnTo>
                <a:lnTo>
                  <a:pt x="696106" y="36194"/>
                </a:lnTo>
                <a:lnTo>
                  <a:pt x="676376" y="17037"/>
                </a:lnTo>
                <a:lnTo>
                  <a:pt x="651595" y="4496"/>
                </a:lnTo>
                <a:lnTo>
                  <a:pt x="623188" y="0"/>
                </a:lnTo>
                <a:lnTo>
                  <a:pt x="88655" y="45"/>
                </a:lnTo>
                <a:lnTo>
                  <a:pt x="60542" y="5395"/>
                </a:lnTo>
                <a:lnTo>
                  <a:pt x="36194" y="18649"/>
                </a:lnTo>
                <a:lnTo>
                  <a:pt x="17037" y="38379"/>
                </a:lnTo>
                <a:lnTo>
                  <a:pt x="4496" y="63160"/>
                </a:lnTo>
                <a:lnTo>
                  <a:pt x="0" y="91566"/>
                </a:lnTo>
                <a:close/>
              </a:path>
            </a:pathLst>
          </a:custGeom>
          <a:solidFill>
            <a:srgbClr val="2574E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11515" y="2954591"/>
            <a:ext cx="566229" cy="5662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30030" y="1669369"/>
            <a:ext cx="2834436" cy="754126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50" spc="11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50" spc="-5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50" spc="19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50" spc="25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1550" spc="14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50" spc="12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64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550" spc="1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50" spc="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50" spc="1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50" spc="7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5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5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5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14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50" spc="46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50" spc="2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 sz="1550">
              <a:latin typeface="Tahoma"/>
              <a:cs typeface="Tahoma"/>
            </a:endParaRPr>
          </a:p>
          <a:p>
            <a:pPr marL="12700" marR="29260">
              <a:lnSpc>
                <a:spcPct val="100585"/>
              </a:lnSpc>
              <a:spcBef>
                <a:spcPts val="206"/>
              </a:spcBef>
            </a:pPr>
            <a:r>
              <a:rPr sz="1550" spc="41" dirty="0">
                <a:solidFill>
                  <a:srgbClr val="FFFFFF"/>
                </a:solidFill>
                <a:latin typeface="Tahoma"/>
                <a:cs typeface="Tahoma"/>
              </a:rPr>
              <a:t>always evaluate your RAG</a:t>
            </a:r>
            <a:endParaRPr sz="1550">
              <a:latin typeface="Tahoma"/>
              <a:cs typeface="Tahoma"/>
            </a:endParaRPr>
          </a:p>
          <a:p>
            <a:pPr marL="12700" marR="29260">
              <a:lnSpc>
                <a:spcPct val="100585"/>
              </a:lnSpc>
              <a:spcBef>
                <a:spcPts val="290"/>
              </a:spcBef>
            </a:pPr>
            <a:r>
              <a:rPr sz="1550" spc="42" dirty="0">
                <a:solidFill>
                  <a:srgbClr val="FFFFFF"/>
                </a:solidFill>
                <a:latin typeface="Tahoma"/>
                <a:cs typeface="Tahoma"/>
              </a:rPr>
              <a:t>system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7790" y="1802846"/>
            <a:ext cx="2144857" cy="4871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50" spc="23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50" spc="-4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550" spc="5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550" spc="46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550" spc="76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50" spc="16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550" spc="-6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1550">
              <a:latin typeface="Tahoma"/>
              <a:cs typeface="Tahoma"/>
            </a:endParaRPr>
          </a:p>
          <a:p>
            <a:pPr marL="12700" marR="29260">
              <a:lnSpc>
                <a:spcPct val="100585"/>
              </a:lnSpc>
              <a:spcBef>
                <a:spcPts val="206"/>
              </a:spcBef>
            </a:pPr>
            <a:r>
              <a:rPr sz="1550" spc="44" dirty="0">
                <a:solidFill>
                  <a:srgbClr val="FFFFFF"/>
                </a:solidFill>
                <a:latin typeface="Tahoma"/>
                <a:cs typeface="Tahoma"/>
              </a:rPr>
              <a:t>retrieval problem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7790" y="2859867"/>
            <a:ext cx="2744666" cy="754253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 marR="34490">
              <a:lnSpc>
                <a:spcPts val="1675"/>
              </a:lnSpc>
            </a:pPr>
            <a:r>
              <a:rPr sz="1550" spc="33" dirty="0">
                <a:solidFill>
                  <a:srgbClr val="FFFFFF"/>
                </a:solidFill>
                <a:latin typeface="Tahoma"/>
                <a:cs typeface="Tahoma"/>
              </a:rPr>
              <a:t>Explore various chunking and</a:t>
            </a:r>
            <a:endParaRPr sz="1550">
              <a:latin typeface="Tahoma"/>
              <a:cs typeface="Tahoma"/>
            </a:endParaRPr>
          </a:p>
          <a:p>
            <a:pPr marL="12700">
              <a:lnSpc>
                <a:spcPct val="100585"/>
              </a:lnSpc>
              <a:spcBef>
                <a:spcPts val="206"/>
              </a:spcBef>
            </a:pP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retrieval strategies, don’t stick</a:t>
            </a:r>
            <a:endParaRPr sz="1550">
              <a:latin typeface="Tahoma"/>
              <a:cs typeface="Tahoma"/>
            </a:endParaRPr>
          </a:p>
          <a:p>
            <a:pPr marL="12700" marR="34490">
              <a:lnSpc>
                <a:spcPct val="100585"/>
              </a:lnSpc>
              <a:spcBef>
                <a:spcPts val="290"/>
              </a:spcBef>
            </a:pPr>
            <a:r>
              <a:rPr sz="1550" spc="37" dirty="0">
                <a:solidFill>
                  <a:srgbClr val="FFFFFF"/>
                </a:solidFill>
                <a:latin typeface="Tahoma"/>
                <a:cs typeface="Tahoma"/>
              </a:rPr>
              <a:t>to default settings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0030" y="2859867"/>
            <a:ext cx="2773769" cy="754253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47" dirty="0">
                <a:solidFill>
                  <a:srgbClr val="FFFFFF"/>
                </a:solidFill>
                <a:latin typeface="Tahoma"/>
                <a:cs typeface="Tahoma"/>
              </a:rPr>
              <a:t>Even with Long Context LLMs,</a:t>
            </a:r>
            <a:endParaRPr sz="1550">
              <a:latin typeface="Tahoma"/>
              <a:cs typeface="Tahoma"/>
            </a:endParaRPr>
          </a:p>
          <a:p>
            <a:pPr marL="12700" marR="29260">
              <a:lnSpc>
                <a:spcPct val="100585"/>
              </a:lnSpc>
              <a:spcBef>
                <a:spcPts val="206"/>
              </a:spcBef>
            </a:pP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RAG isn’t going anywhere (for</a:t>
            </a:r>
            <a:endParaRPr sz="1550">
              <a:latin typeface="Tahoma"/>
              <a:cs typeface="Tahoma"/>
            </a:endParaRPr>
          </a:p>
          <a:p>
            <a:pPr marL="12700" marR="29260">
              <a:lnSpc>
                <a:spcPct val="100585"/>
              </a:lnSpc>
              <a:spcBef>
                <a:spcPts val="290"/>
              </a:spcBef>
            </a:pPr>
            <a:r>
              <a:rPr sz="1550" spc="23" dirty="0">
                <a:solidFill>
                  <a:srgbClr val="FFFFFF"/>
                </a:solidFill>
                <a:latin typeface="Tahoma"/>
                <a:cs typeface="Tahoma"/>
              </a:rPr>
              <a:t>now)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3397" y="3227197"/>
            <a:ext cx="2707010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51" dirty="0">
                <a:solidFill>
                  <a:srgbClr val="FFFFFF"/>
                </a:solidFill>
                <a:latin typeface="Cambria"/>
                <a:cs typeface="Cambria"/>
              </a:rPr>
              <a:t>Key Takeaways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177790" y="4183969"/>
            <a:ext cx="2641654" cy="487172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2700">
              <a:lnSpc>
                <a:spcPts val="1675"/>
              </a:lnSpc>
            </a:pP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Agentic RAG systems are the</a:t>
            </a:r>
            <a:endParaRPr sz="1550">
              <a:latin typeface="Tahoma"/>
              <a:cs typeface="Tahoma"/>
            </a:endParaRPr>
          </a:p>
          <a:p>
            <a:pPr marL="12700" marR="29260">
              <a:lnSpc>
                <a:spcPct val="100585"/>
              </a:lnSpc>
              <a:spcBef>
                <a:spcPts val="206"/>
              </a:spcBef>
            </a:pPr>
            <a:r>
              <a:rPr sz="1550" spc="56" dirty="0">
                <a:solidFill>
                  <a:srgbClr val="FFFFFF"/>
                </a:solidFill>
                <a:latin typeface="Tahoma"/>
                <a:cs typeface="Tahoma"/>
              </a:rPr>
              <a:t>future</a:t>
            </a:r>
            <a:endParaRPr sz="1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85744" y="3485388"/>
            <a:ext cx="5617463" cy="0"/>
          </a:xfrm>
          <a:custGeom>
            <a:avLst/>
            <a:gdLst/>
            <a:ahLst/>
            <a:cxnLst/>
            <a:rect l="l" t="t" r="r" b="b"/>
            <a:pathLst>
              <a:path w="5617463">
                <a:moveTo>
                  <a:pt x="0" y="0"/>
                </a:moveTo>
                <a:lnTo>
                  <a:pt x="561746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33671" y="2707195"/>
            <a:ext cx="2809272" cy="596900"/>
          </a:xfrm>
          <a:prstGeom prst="rect">
            <a:avLst/>
          </a:prstGeom>
        </p:spPr>
        <p:txBody>
          <a:bodyPr wrap="square" lIns="0" tIns="29591" rIns="0" bIns="0" rtlCol="0">
            <a:noAutofit/>
          </a:bodyPr>
          <a:lstStyle/>
          <a:p>
            <a:pPr marL="12700">
              <a:lnSpc>
                <a:spcPts val="4660"/>
              </a:lnSpc>
            </a:pPr>
            <a:r>
              <a:rPr sz="4500" spc="60" dirty="0">
                <a:solidFill>
                  <a:srgbClr val="2574EC"/>
                </a:solidFill>
                <a:latin typeface="Cambria"/>
                <a:cs typeface="Cambria"/>
              </a:rPr>
              <a:t>Thank You</a:t>
            </a:r>
            <a:endParaRPr sz="45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285744" y="3345688"/>
            <a:ext cx="5617463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BBEA7-5A53-7E7B-865F-376D4F0BA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F3CA5E53-305E-0FD8-51F7-47F7177E7E48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E84C917-A3C0-3A7A-EC21-96008F982701}"/>
              </a:ext>
            </a:extLst>
          </p:cNvPr>
          <p:cNvSpPr txBox="1"/>
          <p:nvPr/>
        </p:nvSpPr>
        <p:spPr>
          <a:xfrm>
            <a:off x="3645789" y="3036697"/>
            <a:ext cx="4952681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endParaRPr sz="3000" dirty="0">
              <a:latin typeface="Cambria"/>
              <a:cs typeface="Cambri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64BAE-98C8-77B5-1606-C978389E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33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3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608B7-3A46-25DA-D175-070AF3E55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>
            <a:extLst>
              <a:ext uri="{FF2B5EF4-FFF2-40B4-BE49-F238E27FC236}">
                <a16:creationId xmlns:a16="http://schemas.microsoft.com/office/drawing/2014/main" id="{AA9A08A7-7523-3D0F-A2FF-C8659145ED42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947AAFE-FAD5-B6AD-BD6F-ECD6780BAC8F}"/>
              </a:ext>
            </a:extLst>
          </p:cNvPr>
          <p:cNvSpPr txBox="1"/>
          <p:nvPr/>
        </p:nvSpPr>
        <p:spPr>
          <a:xfrm>
            <a:off x="463397" y="412623"/>
            <a:ext cx="8503404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3" dirty="0">
                <a:solidFill>
                  <a:srgbClr val="FFFFFF"/>
                </a:solidFill>
                <a:latin typeface="Cambria"/>
                <a:cs typeface="Cambria"/>
              </a:rPr>
              <a:t>RAG System  Architecture - Search  and Generation</a:t>
            </a:r>
            <a:endParaRPr sz="3000">
              <a:latin typeface="Cambria"/>
              <a:cs typeface="Cambri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31850-7323-77E0-5B51-01F248B38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12039600" cy="61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69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241550" y="3036697"/>
            <a:ext cx="7761233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55" dirty="0">
                <a:solidFill>
                  <a:srgbClr val="2574EC"/>
                </a:solidFill>
                <a:latin typeface="Cambria"/>
                <a:cs typeface="Cambria"/>
              </a:rPr>
              <a:t>RAG System  Challenges &amp; Practical Solutions</a:t>
            </a:r>
            <a:endParaRPr sz="30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5488" y="1368552"/>
            <a:ext cx="11109960" cy="4399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3397" y="412623"/>
            <a:ext cx="704397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4" dirty="0">
                <a:solidFill>
                  <a:srgbClr val="FFFFFF"/>
                </a:solidFill>
                <a:latin typeface="Cambria"/>
                <a:cs typeface="Cambria"/>
              </a:rPr>
              <a:t>Key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0439" y="412623"/>
            <a:ext cx="1226852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Failure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17546" y="412623"/>
            <a:ext cx="428947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59125" y="412623"/>
            <a:ext cx="833201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55" dirty="0">
                <a:solidFill>
                  <a:srgbClr val="FFFFFF"/>
                </a:solidFill>
                <a:latin typeface="Cambria"/>
                <a:cs typeface="Cambria"/>
              </a:rPr>
              <a:t>Pain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4183" y="412623"/>
            <a:ext cx="116598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66" dirty="0">
                <a:solidFill>
                  <a:srgbClr val="FFFFFF"/>
                </a:solidFill>
                <a:latin typeface="Cambria"/>
                <a:cs typeface="Cambria"/>
              </a:rPr>
              <a:t>Points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81854" y="412623"/>
            <a:ext cx="386300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1142" y="412623"/>
            <a:ext cx="289793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16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82894" y="412623"/>
            <a:ext cx="825388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91" dirty="0">
                <a:solidFill>
                  <a:srgbClr val="FFFFFF"/>
                </a:solidFill>
                <a:latin typeface="Cambria"/>
                <a:cs typeface="Cambria"/>
              </a:rPr>
              <a:t>RAG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0713" y="412623"/>
            <a:ext cx="1346472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106" dirty="0">
                <a:solidFill>
                  <a:srgbClr val="FFFFFF"/>
                </a:solidFill>
                <a:latin typeface="Cambria"/>
                <a:cs typeface="Cambria"/>
              </a:rPr>
              <a:t>System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771388" y="2220468"/>
            <a:ext cx="5907023" cy="3072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09278" y="4647057"/>
            <a:ext cx="11302" cy="287274"/>
          </a:xfrm>
          <a:custGeom>
            <a:avLst/>
            <a:gdLst/>
            <a:ahLst/>
            <a:cxnLst/>
            <a:rect l="l" t="t" r="r" b="b"/>
            <a:pathLst>
              <a:path w="11302" h="287274">
                <a:moveTo>
                  <a:pt x="0" y="287274"/>
                </a:moveTo>
                <a:lnTo>
                  <a:pt x="11302" y="0"/>
                </a:lnTo>
              </a:path>
            </a:pathLst>
          </a:custGeom>
          <a:ln w="1270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80888" y="5065776"/>
            <a:ext cx="6155436" cy="452628"/>
          </a:xfrm>
          <a:custGeom>
            <a:avLst/>
            <a:gdLst/>
            <a:ahLst/>
            <a:cxnLst/>
            <a:rect l="l" t="t" r="r" b="b"/>
            <a:pathLst>
              <a:path w="6155436" h="452627">
                <a:moveTo>
                  <a:pt x="0" y="452628"/>
                </a:moveTo>
                <a:lnTo>
                  <a:pt x="6155436" y="452628"/>
                </a:lnTo>
                <a:lnTo>
                  <a:pt x="6155436" y="0"/>
                </a:lnTo>
                <a:lnTo>
                  <a:pt x="0" y="0"/>
                </a:lnTo>
                <a:lnTo>
                  <a:pt x="0" y="45262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24572" y="3954779"/>
            <a:ext cx="786383" cy="979932"/>
          </a:xfrm>
          <a:custGeom>
            <a:avLst/>
            <a:gdLst/>
            <a:ahLst/>
            <a:cxnLst/>
            <a:rect l="l" t="t" r="r" b="b"/>
            <a:pathLst>
              <a:path w="786383" h="979931">
                <a:moveTo>
                  <a:pt x="0" y="979932"/>
                </a:moveTo>
                <a:lnTo>
                  <a:pt x="786383" y="979932"/>
                </a:lnTo>
                <a:lnTo>
                  <a:pt x="786383" y="0"/>
                </a:lnTo>
                <a:lnTo>
                  <a:pt x="0" y="0"/>
                </a:lnTo>
                <a:lnTo>
                  <a:pt x="0" y="9799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63383" y="4959096"/>
            <a:ext cx="2052827" cy="106680"/>
          </a:xfrm>
          <a:custGeom>
            <a:avLst/>
            <a:gdLst/>
            <a:ahLst/>
            <a:cxnLst/>
            <a:rect l="l" t="t" r="r" b="b"/>
            <a:pathLst>
              <a:path w="2052827" h="106679">
                <a:moveTo>
                  <a:pt x="0" y="106679"/>
                </a:moveTo>
                <a:lnTo>
                  <a:pt x="2052827" y="106679"/>
                </a:lnTo>
                <a:lnTo>
                  <a:pt x="2052827" y="0"/>
                </a:lnTo>
                <a:lnTo>
                  <a:pt x="0" y="0"/>
                </a:lnTo>
                <a:lnTo>
                  <a:pt x="0" y="1066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63397" y="412623"/>
            <a:ext cx="4466867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25" dirty="0">
                <a:solidFill>
                  <a:srgbClr val="FFFFFF"/>
                </a:solidFill>
                <a:latin typeface="Cambria"/>
                <a:cs typeface="Cambria"/>
              </a:rPr>
              <a:t>Problem: Missing  Content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8300" y="2253904"/>
            <a:ext cx="198953" cy="263143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140" y="2253904"/>
            <a:ext cx="4872405" cy="923035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45" dirty="0">
                <a:solidFill>
                  <a:srgbClr val="FFFFFF"/>
                </a:solidFill>
                <a:latin typeface="Tahoma"/>
                <a:cs typeface="Tahoma"/>
              </a:rPr>
              <a:t>Missing Content means the relevant context</a:t>
            </a:r>
            <a:endParaRPr sz="1850">
              <a:latin typeface="Tahoma"/>
              <a:cs typeface="Tahoma"/>
            </a:endParaRPr>
          </a:p>
          <a:p>
            <a:pPr marL="12700" marR="69419">
              <a:lnSpc>
                <a:spcPts val="2600"/>
              </a:lnSpc>
              <a:spcBef>
                <a:spcPts val="159"/>
              </a:spcBef>
            </a:pP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7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sw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4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5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17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-1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9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10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85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83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44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850" spc="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850" spc="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850" spc="29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850" spc="39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r>
              <a:rPr sz="1850" spc="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8300" y="3635029"/>
            <a:ext cx="198953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140" y="3635029"/>
            <a:ext cx="4630025" cy="592327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8" dirty="0">
                <a:solidFill>
                  <a:srgbClr val="FFFFFF"/>
                </a:solidFill>
                <a:latin typeface="Tahoma"/>
                <a:cs typeface="Tahoma"/>
              </a:rPr>
              <a:t>Leads to the model giving a wrong answer</a:t>
            </a:r>
            <a:endParaRPr sz="1850">
              <a:latin typeface="Tahoma"/>
              <a:cs typeface="Tahoma"/>
            </a:endParaRPr>
          </a:p>
          <a:p>
            <a:pPr marL="12700" marR="35661">
              <a:lnSpc>
                <a:spcPct val="100585"/>
              </a:lnSpc>
              <a:spcBef>
                <a:spcPts val="254"/>
              </a:spcBef>
            </a:pPr>
            <a:r>
              <a:rPr sz="1850" spc="30" dirty="0">
                <a:solidFill>
                  <a:srgbClr val="FFFFFF"/>
                </a:solidFill>
                <a:latin typeface="Tahoma"/>
                <a:cs typeface="Tahoma"/>
              </a:rPr>
              <a:t>and hallucinating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300" y="4682525"/>
            <a:ext cx="198953" cy="263144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242" dirty="0">
                <a:solidFill>
                  <a:srgbClr val="FFFFFF"/>
                </a:solidFill>
                <a:latin typeface="Tahoma"/>
                <a:cs typeface="Tahoma"/>
              </a:rPr>
              <a:t>•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140" y="4682525"/>
            <a:ext cx="4287198" cy="592709"/>
          </a:xfrm>
          <a:prstGeom prst="rect">
            <a:avLst/>
          </a:prstGeom>
        </p:spPr>
        <p:txBody>
          <a:bodyPr wrap="square" lIns="0" tIns="12827" rIns="0" bIns="0" rtlCol="0">
            <a:noAutofit/>
          </a:bodyPr>
          <a:lstStyle/>
          <a:p>
            <a:pPr marL="12700">
              <a:lnSpc>
                <a:spcPts val="2020"/>
              </a:lnSpc>
            </a:pPr>
            <a:r>
              <a:rPr sz="1850" spc="34" dirty="0">
                <a:solidFill>
                  <a:srgbClr val="FFFFFF"/>
                </a:solidFill>
                <a:latin typeface="Tahoma"/>
                <a:cs typeface="Tahoma"/>
              </a:rPr>
              <a:t>End users end up being frustrated with</a:t>
            </a:r>
            <a:endParaRPr sz="1850">
              <a:latin typeface="Tahoma"/>
              <a:cs typeface="Tahoma"/>
            </a:endParaRPr>
          </a:p>
          <a:p>
            <a:pPr marL="12700" marR="35661">
              <a:lnSpc>
                <a:spcPct val="100585"/>
              </a:lnSpc>
              <a:spcBef>
                <a:spcPts val="259"/>
              </a:spcBef>
            </a:pPr>
            <a:r>
              <a:rPr sz="1850" spc="38" dirty="0">
                <a:solidFill>
                  <a:srgbClr val="FFFFFF"/>
                </a:solidFill>
                <a:latin typeface="Tahoma"/>
                <a:cs typeface="Tahoma"/>
              </a:rPr>
              <a:t>irrelevant or wrong responses</a:t>
            </a:r>
            <a:endParaRPr sz="18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63383" y="3954780"/>
            <a:ext cx="361188" cy="10043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624572" y="3954780"/>
            <a:ext cx="786383" cy="10043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263383" y="4959096"/>
            <a:ext cx="2052827" cy="106679"/>
          </a:xfrm>
          <a:prstGeom prst="rect">
            <a:avLst/>
          </a:prstGeom>
        </p:spPr>
        <p:txBody>
          <a:bodyPr wrap="square" lIns="0" tIns="5079" rIns="0" bIns="0" rtlCol="0">
            <a:noAutofit/>
          </a:bodyPr>
          <a:lstStyle/>
          <a:p>
            <a:pPr marL="25400">
              <a:lnSpc>
                <a:spcPts val="800"/>
              </a:lnSpc>
            </a:pPr>
            <a:endParaRPr sz="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12192000" cy="6857998"/>
          </a:xfrm>
          <a:custGeom>
            <a:avLst/>
            <a:gdLst/>
            <a:ahLst/>
            <a:cxnLst/>
            <a:rect l="l" t="t" r="r" b="b"/>
            <a:pathLst>
              <a:path w="12192000" h="6857998">
                <a:moveTo>
                  <a:pt x="12192000" y="6857998"/>
                </a:moveTo>
                <a:lnTo>
                  <a:pt x="12192000" y="0"/>
                </a:ln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close/>
              </a:path>
            </a:pathLst>
          </a:custGeom>
          <a:solidFill>
            <a:srgbClr val="15121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36827" y="2580894"/>
            <a:ext cx="1307719" cy="1309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79720" y="2520696"/>
            <a:ext cx="1429512" cy="1429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44279" y="2580894"/>
            <a:ext cx="1307719" cy="1309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3397" y="412623"/>
            <a:ext cx="1671456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56" dirty="0">
                <a:solidFill>
                  <a:srgbClr val="FFFFFF"/>
                </a:solidFill>
                <a:latin typeface="Cambria"/>
                <a:cs typeface="Cambria"/>
              </a:rPr>
              <a:t>Solutions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6655" y="412623"/>
            <a:ext cx="561404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19298" y="412623"/>
            <a:ext cx="1418096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83" dirty="0">
                <a:solidFill>
                  <a:srgbClr val="FFFFFF"/>
                </a:solidFill>
                <a:latin typeface="Cambria"/>
                <a:cs typeface="Cambria"/>
              </a:rPr>
              <a:t>Missing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51477" y="412623"/>
            <a:ext cx="1421153" cy="406400"/>
          </a:xfrm>
          <a:prstGeom prst="rect">
            <a:avLst/>
          </a:prstGeom>
        </p:spPr>
        <p:txBody>
          <a:bodyPr wrap="square" lIns="0" tIns="19939" rIns="0" bIns="0" rtlCol="0">
            <a:noAutofit/>
          </a:bodyPr>
          <a:lstStyle/>
          <a:p>
            <a:pPr marL="12700">
              <a:lnSpc>
                <a:spcPts val="3140"/>
              </a:lnSpc>
            </a:pPr>
            <a:r>
              <a:rPr sz="3000" spc="50" dirty="0">
                <a:solidFill>
                  <a:srgbClr val="FFFFFF"/>
                </a:solidFill>
                <a:latin typeface="Cambria"/>
                <a:cs typeface="Cambria"/>
              </a:rPr>
              <a:t>Content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998" y="4053159"/>
            <a:ext cx="3293227" cy="753926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29565" marR="45518" algn="ctr">
              <a:lnSpc>
                <a:spcPts val="1675"/>
              </a:lnSpc>
            </a:pPr>
            <a:r>
              <a:rPr sz="1550" spc="31" dirty="0">
                <a:solidFill>
                  <a:srgbClr val="FFFFFF"/>
                </a:solidFill>
                <a:latin typeface="Tahoma"/>
                <a:cs typeface="Tahoma"/>
              </a:rPr>
              <a:t>Better data cleaning using tools like</a:t>
            </a:r>
            <a:endParaRPr sz="1550">
              <a:latin typeface="Tahoma"/>
              <a:cs typeface="Tahoma"/>
            </a:endParaRPr>
          </a:p>
          <a:p>
            <a:pPr algn="ctr">
              <a:lnSpc>
                <a:spcPct val="100585"/>
              </a:lnSpc>
              <a:spcBef>
                <a:spcPts val="206"/>
              </a:spcBef>
            </a:pPr>
            <a:r>
              <a:rPr sz="1550" spc="36" dirty="0">
                <a:solidFill>
                  <a:srgbClr val="FFFFFF"/>
                </a:solidFill>
                <a:latin typeface="Tahoma"/>
                <a:cs typeface="Tahoma"/>
              </a:rPr>
              <a:t>unstructured.io to ensure we extract</a:t>
            </a:r>
            <a:endParaRPr sz="1550">
              <a:latin typeface="Tahoma"/>
              <a:cs typeface="Tahoma"/>
            </a:endParaRPr>
          </a:p>
          <a:p>
            <a:pPr marL="841809" marR="854602" algn="ctr">
              <a:lnSpc>
                <a:spcPct val="100585"/>
              </a:lnSpc>
              <a:spcBef>
                <a:spcPts val="290"/>
              </a:spcBef>
            </a:pP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good quality data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26966" y="4053159"/>
            <a:ext cx="3342776" cy="753926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marL="137769" marR="155015" algn="ctr">
              <a:lnSpc>
                <a:spcPts val="1675"/>
              </a:lnSpc>
            </a:pP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Better prompting to constrain the</a:t>
            </a:r>
            <a:endParaRPr sz="1550">
              <a:latin typeface="Tahoma"/>
              <a:cs typeface="Tahoma"/>
            </a:endParaRPr>
          </a:p>
          <a:p>
            <a:pPr algn="ctr">
              <a:lnSpc>
                <a:spcPct val="100585"/>
              </a:lnSpc>
              <a:spcBef>
                <a:spcPts val="206"/>
              </a:spcBef>
            </a:pP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model to NOT answer the question if</a:t>
            </a:r>
            <a:endParaRPr sz="1550">
              <a:latin typeface="Tahoma"/>
              <a:cs typeface="Tahoma"/>
            </a:endParaRPr>
          </a:p>
          <a:p>
            <a:pPr marL="576658" marR="592842" algn="ctr">
              <a:lnSpc>
                <a:spcPct val="100585"/>
              </a:lnSpc>
              <a:spcBef>
                <a:spcPts val="290"/>
              </a:spcBef>
            </a:pPr>
            <a:r>
              <a:rPr sz="1550" spc="38" dirty="0">
                <a:solidFill>
                  <a:srgbClr val="FFFFFF"/>
                </a:solidFill>
                <a:latin typeface="Tahoma"/>
                <a:cs typeface="Tahoma"/>
              </a:rPr>
              <a:t>the context is irrelevant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39455" y="4053159"/>
            <a:ext cx="3323189" cy="753926"/>
          </a:xfrm>
          <a:prstGeom prst="rect">
            <a:avLst/>
          </a:prstGeom>
        </p:spPr>
        <p:txBody>
          <a:bodyPr wrap="square" lIns="0" tIns="10636" rIns="0" bIns="0" rtlCol="0">
            <a:noAutofit/>
          </a:bodyPr>
          <a:lstStyle/>
          <a:p>
            <a:pPr algn="ctr">
              <a:lnSpc>
                <a:spcPts val="1675"/>
              </a:lnSpc>
            </a:pP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Age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550" spc="25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50" spc="17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50" spc="23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wi</a:t>
            </a: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550" spc="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ear</a:t>
            </a: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550" spc="-2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3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50" spc="39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50" spc="29" dirty="0">
                <a:solidFill>
                  <a:srgbClr val="FFFFFF"/>
                </a:solidFill>
                <a:latin typeface="Tahoma"/>
                <a:cs typeface="Tahoma"/>
              </a:rPr>
              <a:t>ol</a:t>
            </a:r>
            <a:r>
              <a:rPr sz="1550" spc="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550" spc="10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8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50" spc="57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55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50" spc="9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550" spc="5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550" spc="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1550">
              <a:latin typeface="Tahoma"/>
              <a:cs typeface="Tahoma"/>
            </a:endParaRPr>
          </a:p>
          <a:p>
            <a:pPr marR="11661" algn="ctr">
              <a:lnSpc>
                <a:spcPct val="100585"/>
              </a:lnSpc>
              <a:spcBef>
                <a:spcPts val="206"/>
              </a:spcBef>
            </a:pPr>
            <a:r>
              <a:rPr sz="1550" spc="40" dirty="0">
                <a:solidFill>
                  <a:srgbClr val="FFFFFF"/>
                </a:solidFill>
                <a:latin typeface="Tahoma"/>
                <a:cs typeface="Tahoma"/>
              </a:rPr>
              <a:t>live information for question with no</a:t>
            </a:r>
            <a:endParaRPr sz="1550">
              <a:latin typeface="Tahoma"/>
              <a:cs typeface="Tahoma"/>
            </a:endParaRPr>
          </a:p>
          <a:p>
            <a:pPr marL="1070434" marR="1081860" algn="ctr">
              <a:lnSpc>
                <a:spcPct val="100585"/>
              </a:lnSpc>
              <a:spcBef>
                <a:spcPts val="290"/>
              </a:spcBef>
            </a:pPr>
            <a:r>
              <a:rPr sz="1550" spc="42" dirty="0">
                <a:solidFill>
                  <a:srgbClr val="FFFFFF"/>
                </a:solidFill>
                <a:latin typeface="Tahoma"/>
                <a:cs typeface="Tahoma"/>
              </a:rPr>
              <a:t>context data</a:t>
            </a:r>
            <a:endParaRPr sz="1550">
              <a:latin typeface="Tahoma"/>
              <a:cs typeface="Tahom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244721" y="6569600"/>
            <a:ext cx="3703612" cy="113792"/>
          </a:xfrm>
          <a:prstGeom prst="rect">
            <a:avLst/>
          </a:prstGeom>
        </p:spPr>
        <p:txBody>
          <a:bodyPr wrap="square" lIns="0" tIns="5175" rIns="0" bIns="0" rtlCol="0">
            <a:noAutofit/>
          </a:bodyPr>
          <a:lstStyle/>
          <a:p>
            <a:pPr marL="12700">
              <a:lnSpc>
                <a:spcPts val="815"/>
              </a:lnSpc>
            </a:pPr>
            <a:r>
              <a:rPr sz="700" spc="9" dirty="0">
                <a:solidFill>
                  <a:srgbClr val="DEDEDE"/>
                </a:solidFill>
                <a:latin typeface="Tahoma"/>
                <a:cs typeface="Tahoma"/>
              </a:rPr>
              <a:t>Source: Seven Failure Points When Engineering a Retrieval Augmented Generation System</a:t>
            </a:r>
            <a:endParaRPr sz="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1380</Words>
  <Application>Microsoft Office PowerPoint</Application>
  <PresentationFormat>Widescreen</PresentationFormat>
  <Paragraphs>408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Cambria</vt:lpstr>
      <vt:lpstr>Century Gothic</vt:lpstr>
      <vt:lpstr>Tahoma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Naresh Dulam</dc:creator>
  <cp:lastModifiedBy>Naresh Dulam</cp:lastModifiedBy>
  <cp:revision>3</cp:revision>
  <dcterms:modified xsi:type="dcterms:W3CDTF">2024-11-10T12:53:57Z</dcterms:modified>
</cp:coreProperties>
</file>